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1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BD366CF-40BE-37D7-56F6-D3F05B5029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59F0DB9-569B-04DE-1707-497589E557F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6EAC171-C492-F157-94A2-CF950159D5F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CBFFD3DF-C587-1E9A-B1A2-62EBEBB3B51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63881EC3-901C-162B-F5DC-8F9FEE764DA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E46FE686-DAB0-239E-F377-A6698C7DE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A08B0D-FF90-429C-B41A-D4E67FB8A03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D473A6-7314-3E69-913E-5DBBB78C71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94531-5D14-42EC-A1E4-DA3369009779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33B5E4F-40CD-19C4-2171-0D2C552CE8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6E1A56B-EA63-2DDE-47FD-C7875FC09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949A36-DDA5-FD83-E758-BA4E73474F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22FE92-0BB2-470E-A019-E6340E3177F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A7361F01-AB06-0F2E-B5C0-A729B55206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05A5E42-020B-3DBA-450B-744952E08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41781F9-D7DC-51F0-ED54-33DB74BD51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ADDF7-F82B-4546-B1F6-3F03069E49E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595C823-958A-A7AE-C510-1978CFA13D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2EBA359-4449-FD50-C2AB-45F3609C0F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EDA148-80B9-EFC6-7A45-D8453B823D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0745A-D7F8-4F28-A6F6-DB656B6A3B1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725E5106-3454-A96D-F6E2-7D070DB9B0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2C3F55A-3FF2-898C-0BA7-3DB3F2C17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59F973-851B-A435-D0FE-E535DF7C0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DEC6C-5B09-44AA-BF96-3D475675CECB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0AFBF54F-633D-2307-E86D-D1A3CE135A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8FAB779-8572-3F5B-BACB-29A2DF5AC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2F07C2E-02AE-DB35-D491-68161BBDA5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B8355-6811-446E-9983-1BC5BB98AAC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E86E1B8D-72CF-2B0D-4E38-747484B462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B53D3A3-F338-A330-795A-AE713BDDCB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F0414-3985-4C88-0856-87134CB33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D8973-4593-6262-C436-1A92BB56A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418FF-C23A-B36C-DBC3-F5E10711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C716F-A70D-D211-0FE4-54A387CB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E866C-01D7-4F5C-A4FF-BC1779066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9D9F3-EC6F-454B-A930-EC5BD9976F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32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2844A-3483-3105-3B20-B9C9F4D0C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02444-E588-3293-05A0-9BC93D12A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B3630-EB3F-6826-CCD0-9F0A1799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FD78A-7363-19CF-27EF-2ECDE7F2C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C240B-8D91-99F0-D867-FECF7C47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3D2D5-94D8-42A4-9812-480E2A20FF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53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5B2737-CE11-AB75-85D6-DC90872A76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8F0B8A-6D15-3679-C637-C1C36B2B3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4D717-39B2-7A9B-5560-D025191BC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6C61C-022F-CD3F-8A0E-CDF2E786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D16F3-D975-397A-BDF7-4F954C65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DCD4F-13E9-415B-937A-69FE6F59AF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5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6B108-3AA1-4AFA-CCDA-7B05BE4BB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A4D27-0BFA-C48C-6406-C66954EFD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2F2FA-CD15-5E06-EB4D-8A2F4C69A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127BF-020E-26AF-FE96-2B1AFB0E2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70CD1-AAF7-B308-05EB-8A347155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5A97B-950B-4EF6-AD57-FBBD8CDBE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42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09DA-EFFE-6605-A013-B4539C40B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B27FE-BCB9-6C1E-3B1E-9962809AA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1EF65-3055-715C-290D-5D8BBDDDA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C7E5E-E2C0-0A33-7DCB-0108267B7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F2D63-BC8A-34C7-EBAE-39FE95DE2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653B7-6A29-42F2-966D-17E3BB1419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17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D64A5-B207-76B5-A890-B1433DEE2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0F8EC-E824-1774-C585-C3BE94CF7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C4054-7E92-9CE9-DC80-DADECBCB3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962AC-FB85-17EC-0691-02C03CA35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442A7-3C40-FD75-E691-290642A8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C137C-A0E4-3D5A-617D-2AF1D33DA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C40E6-9A2E-4C09-97C0-25B97650DB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21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96BF5-A84F-C49C-B8D4-F248C6DDD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9A263-10A1-BF27-F9BE-45438121C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D2633-035E-1CE6-F8E2-7B23A7901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755812-2ABB-30F5-C4E4-F2BBFEBF0D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1A7AD1-B16F-C282-3932-A1A55D1F13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8E120E-FA05-5BDA-F225-E092CBCE5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FE2AA4-14C5-9A9D-7236-6C9AC967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7085A5-5E98-DB2D-38F6-362806FC9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CDC42-5045-41F8-8993-4A85D1B2B2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85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9B7C-28E2-B9AA-75F3-D89926F90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038C7-0B67-5FDA-4142-F0E1B90E1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C346A7-C155-E900-4920-AF56EFFB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E5338-9738-2F60-B64D-58BB7006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ED875-555F-4A47-8AC1-9FF3208534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70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178805-F5BB-0F73-705E-67A3F3730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77A986-BC26-EEDB-CC7C-13F0D3259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7F823A-D450-D567-899D-A5114E72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24B4-D564-4A18-89C6-5C29BFBA4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45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2E290-9125-D93C-3069-86F4BB846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4EB5D-7DDE-529B-E98F-8B98B55ED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9811E-8C61-A41B-40E8-24549C95C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ED904-AD83-719B-4F7F-75D1CBCC3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6BCF6-6B7B-B7BE-973E-ECFEDB78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271AA2-2BF4-4142-00EE-A8EDA61A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0CFB3-6156-40A5-8E32-4E50421489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81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55D77-AC82-7F9E-2839-D57B61F01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73B1C6-B638-9B6C-5A50-9FD3A1D5E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8464F-35AC-0A50-AD56-F19E70FB7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E9C01-68BA-6A11-FA3D-8967B0B38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D7938-B54D-0063-1E6D-4EF410AD6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FEB60-4003-8D64-2B9F-4C2C73585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B39C8-E90D-4096-A7A2-EA7A5E34BC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56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5943876-23FE-442C-AF20-A4C27E067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E150529-67AB-E2A2-165C-855BAFE6E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A71D5F5-E7CE-C0D2-42EB-838BC8DFC5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3B7D2E-0103-E4B5-EBF9-8426AE1C06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E3DFD59-0E2B-F21B-7CF5-9D9F2BCE2F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48EDA6-946C-4D40-BF74-9BAE934971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6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worldofteaching.com/" TargetMode="External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B4B5F30-BBBF-9306-9669-D9D8D786B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GB" altLang="en-US" sz="3600">
                <a:solidFill>
                  <a:schemeClr val="bg1"/>
                </a:solidFill>
              </a:rPr>
              <a:t>Two source interference</a:t>
            </a:r>
            <a:endParaRPr lang="en-US" altLang="en-US" sz="3600">
              <a:solidFill>
                <a:schemeClr val="bg1"/>
              </a:solidFill>
            </a:endParaRPr>
          </a:p>
        </p:txBody>
      </p:sp>
      <p:grpSp>
        <p:nvGrpSpPr>
          <p:cNvPr id="2069" name="Group 21">
            <a:extLst>
              <a:ext uri="{FF2B5EF4-FFF2-40B4-BE49-F238E27FC236}">
                <a16:creationId xmlns:a16="http://schemas.microsoft.com/office/drawing/2014/main" id="{A5E88DF1-3AF2-22FA-F8BD-72E0041FC897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95600"/>
            <a:ext cx="8305800" cy="6461125"/>
            <a:chOff x="1680" y="2280"/>
            <a:chExt cx="4080" cy="3174"/>
          </a:xfrm>
        </p:grpSpPr>
        <p:grpSp>
          <p:nvGrpSpPr>
            <p:cNvPr id="2059" name="Group 11">
              <a:extLst>
                <a:ext uri="{FF2B5EF4-FFF2-40B4-BE49-F238E27FC236}">
                  <a16:creationId xmlns:a16="http://schemas.microsoft.com/office/drawing/2014/main" id="{2C235EA5-09D1-67C5-E5CF-31496CD568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2280"/>
              <a:ext cx="3174" cy="3174"/>
              <a:chOff x="768" y="1056"/>
              <a:chExt cx="3174" cy="3174"/>
            </a:xfrm>
          </p:grpSpPr>
          <p:sp>
            <p:nvSpPr>
              <p:cNvPr id="2051" name="Oval 3">
                <a:extLst>
                  <a:ext uri="{FF2B5EF4-FFF2-40B4-BE49-F238E27FC236}">
                    <a16:creationId xmlns:a16="http://schemas.microsoft.com/office/drawing/2014/main" id="{4F2F5872-7356-0FAF-C3FE-39A7270DABC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95" y="1283"/>
                <a:ext cx="2720" cy="2720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2" name="Oval 4">
                <a:extLst>
                  <a:ext uri="{FF2B5EF4-FFF2-40B4-BE49-F238E27FC236}">
                    <a16:creationId xmlns:a16="http://schemas.microsoft.com/office/drawing/2014/main" id="{C14AA79B-9986-EEEB-FB87-C85A41628E3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21" y="1509"/>
                <a:ext cx="2267" cy="2267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3" name="Oval 5">
                <a:extLst>
                  <a:ext uri="{FF2B5EF4-FFF2-40B4-BE49-F238E27FC236}">
                    <a16:creationId xmlns:a16="http://schemas.microsoft.com/office/drawing/2014/main" id="{FD214C90-A3BF-979C-F4EC-C7514887A72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48" y="1736"/>
                <a:ext cx="1814" cy="1814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4" name="Oval 6">
                <a:extLst>
                  <a:ext uri="{FF2B5EF4-FFF2-40B4-BE49-F238E27FC236}">
                    <a16:creationId xmlns:a16="http://schemas.microsoft.com/office/drawing/2014/main" id="{786AB9ED-1B4D-7032-F4FC-D4A961D0124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75" y="1963"/>
                <a:ext cx="1360" cy="1360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5" name="Oval 7">
                <a:extLst>
                  <a:ext uri="{FF2B5EF4-FFF2-40B4-BE49-F238E27FC236}">
                    <a16:creationId xmlns:a16="http://schemas.microsoft.com/office/drawing/2014/main" id="{DA110614-A957-5C0C-A112-1F17F5CD5D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01" y="2189"/>
                <a:ext cx="907" cy="907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6" name="Oval 8">
                <a:extLst>
                  <a:ext uri="{FF2B5EF4-FFF2-40B4-BE49-F238E27FC236}">
                    <a16:creationId xmlns:a16="http://schemas.microsoft.com/office/drawing/2014/main" id="{B7636A1D-87C3-254F-9BFB-4DA364E5640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28" y="2416"/>
                <a:ext cx="453" cy="453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7" name="Oval 9">
                <a:extLst>
                  <a:ext uri="{FF2B5EF4-FFF2-40B4-BE49-F238E27FC236}">
                    <a16:creationId xmlns:a16="http://schemas.microsoft.com/office/drawing/2014/main" id="{40B86D28-FD33-D1E2-3976-E077A349CA8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43" y="2631"/>
                <a:ext cx="23" cy="23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8" name="Oval 10">
                <a:extLst>
                  <a:ext uri="{FF2B5EF4-FFF2-40B4-BE49-F238E27FC236}">
                    <a16:creationId xmlns:a16="http://schemas.microsoft.com/office/drawing/2014/main" id="{B34F7015-CB44-7CF6-B358-772239CFF5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68" y="1056"/>
                <a:ext cx="3174" cy="3174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060" name="Group 12">
              <a:extLst>
                <a:ext uri="{FF2B5EF4-FFF2-40B4-BE49-F238E27FC236}">
                  <a16:creationId xmlns:a16="http://schemas.microsoft.com/office/drawing/2014/main" id="{DCEA70E0-A639-D582-D01A-1BC7C4C47D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86" y="2280"/>
              <a:ext cx="3174" cy="3174"/>
              <a:chOff x="768" y="1056"/>
              <a:chExt cx="3174" cy="3174"/>
            </a:xfrm>
          </p:grpSpPr>
          <p:sp>
            <p:nvSpPr>
              <p:cNvPr id="2061" name="Oval 13">
                <a:extLst>
                  <a:ext uri="{FF2B5EF4-FFF2-40B4-BE49-F238E27FC236}">
                    <a16:creationId xmlns:a16="http://schemas.microsoft.com/office/drawing/2014/main" id="{5AA7145F-0447-8B74-750D-828E3F58FF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95" y="1283"/>
                <a:ext cx="2720" cy="2720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2" name="Oval 14">
                <a:extLst>
                  <a:ext uri="{FF2B5EF4-FFF2-40B4-BE49-F238E27FC236}">
                    <a16:creationId xmlns:a16="http://schemas.microsoft.com/office/drawing/2014/main" id="{9397E0FD-281C-B414-4AD3-6A87A989938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21" y="1509"/>
                <a:ext cx="2267" cy="2267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3" name="Oval 15">
                <a:extLst>
                  <a:ext uri="{FF2B5EF4-FFF2-40B4-BE49-F238E27FC236}">
                    <a16:creationId xmlns:a16="http://schemas.microsoft.com/office/drawing/2014/main" id="{1DD3A2B1-6AD9-FDEF-9DF4-D0474CBC121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48" y="1736"/>
                <a:ext cx="1814" cy="1814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4" name="Oval 16">
                <a:extLst>
                  <a:ext uri="{FF2B5EF4-FFF2-40B4-BE49-F238E27FC236}">
                    <a16:creationId xmlns:a16="http://schemas.microsoft.com/office/drawing/2014/main" id="{5F869AFD-9BB6-28C8-D36A-6171B76F36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75" y="1963"/>
                <a:ext cx="1360" cy="1360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5" name="Oval 17">
                <a:extLst>
                  <a:ext uri="{FF2B5EF4-FFF2-40B4-BE49-F238E27FC236}">
                    <a16:creationId xmlns:a16="http://schemas.microsoft.com/office/drawing/2014/main" id="{EA75E9CF-7F76-0875-1CA9-A8BAA36220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01" y="2189"/>
                <a:ext cx="907" cy="907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6" name="Oval 18">
                <a:extLst>
                  <a:ext uri="{FF2B5EF4-FFF2-40B4-BE49-F238E27FC236}">
                    <a16:creationId xmlns:a16="http://schemas.microsoft.com/office/drawing/2014/main" id="{15F26CD2-AE4A-01AA-5893-E4654DF62E6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28" y="2416"/>
                <a:ext cx="453" cy="453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7" name="Oval 19">
                <a:extLst>
                  <a:ext uri="{FF2B5EF4-FFF2-40B4-BE49-F238E27FC236}">
                    <a16:creationId xmlns:a16="http://schemas.microsoft.com/office/drawing/2014/main" id="{D2E0CA7B-3C44-0FDF-5E57-37A15BD1D92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43" y="2631"/>
                <a:ext cx="23" cy="23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8" name="Oval 20">
                <a:extLst>
                  <a:ext uri="{FF2B5EF4-FFF2-40B4-BE49-F238E27FC236}">
                    <a16:creationId xmlns:a16="http://schemas.microsoft.com/office/drawing/2014/main" id="{F8B75D83-7A23-2130-B62F-FC16EC9E81B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68" y="1056"/>
                <a:ext cx="3174" cy="3174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2071" name="Line 23">
            <a:extLst>
              <a:ext uri="{FF2B5EF4-FFF2-40B4-BE49-F238E27FC236}">
                <a16:creationId xmlns:a16="http://schemas.microsoft.com/office/drawing/2014/main" id="{BBB20759-279B-3302-6273-1462087234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4225" y="2895600"/>
            <a:ext cx="0" cy="3962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2" name="Freeform 24">
            <a:extLst>
              <a:ext uri="{FF2B5EF4-FFF2-40B4-BE49-F238E27FC236}">
                <a16:creationId xmlns:a16="http://schemas.microsoft.com/office/drawing/2014/main" id="{622374F0-1E83-E2EE-4FC1-3DE49E748497}"/>
              </a:ext>
            </a:extLst>
          </p:cNvPr>
          <p:cNvSpPr>
            <a:spLocks/>
          </p:cNvSpPr>
          <p:nvPr/>
        </p:nvSpPr>
        <p:spPr bwMode="auto">
          <a:xfrm>
            <a:off x="3810000" y="3124200"/>
            <a:ext cx="533400" cy="3857625"/>
          </a:xfrm>
          <a:custGeom>
            <a:avLst/>
            <a:gdLst>
              <a:gd name="T0" fmla="*/ 312 w 336"/>
              <a:gd name="T1" fmla="*/ 2304 h 2430"/>
              <a:gd name="T2" fmla="*/ 318 w 336"/>
              <a:gd name="T3" fmla="*/ 2292 h 2430"/>
              <a:gd name="T4" fmla="*/ 323 w 336"/>
              <a:gd name="T5" fmla="*/ 1473 h 2430"/>
              <a:gd name="T6" fmla="*/ 240 w 336"/>
              <a:gd name="T7" fmla="*/ 1056 h 2430"/>
              <a:gd name="T8" fmla="*/ 188 w 336"/>
              <a:gd name="T9" fmla="*/ 755 h 2430"/>
              <a:gd name="T10" fmla="*/ 48 w 336"/>
              <a:gd name="T11" fmla="*/ 144 h 2430"/>
              <a:gd name="T12" fmla="*/ 0 w 336"/>
              <a:gd name="T13" fmla="*/ 0 h 2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6" h="2430">
                <a:moveTo>
                  <a:pt x="312" y="2304"/>
                </a:moveTo>
                <a:cubicBezTo>
                  <a:pt x="312" y="2253"/>
                  <a:pt x="316" y="2430"/>
                  <a:pt x="318" y="2292"/>
                </a:cubicBezTo>
                <a:cubicBezTo>
                  <a:pt x="320" y="2154"/>
                  <a:pt x="336" y="1679"/>
                  <a:pt x="323" y="1473"/>
                </a:cubicBezTo>
                <a:lnTo>
                  <a:pt x="240" y="1056"/>
                </a:lnTo>
                <a:cubicBezTo>
                  <a:pt x="191" y="764"/>
                  <a:pt x="204" y="891"/>
                  <a:pt x="188" y="755"/>
                </a:cubicBezTo>
                <a:lnTo>
                  <a:pt x="48" y="144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3" name="Freeform 25">
            <a:extLst>
              <a:ext uri="{FF2B5EF4-FFF2-40B4-BE49-F238E27FC236}">
                <a16:creationId xmlns:a16="http://schemas.microsoft.com/office/drawing/2014/main" id="{BFE7E85A-8A6A-06F9-D3DC-7BAC00298788}"/>
              </a:ext>
            </a:extLst>
          </p:cNvPr>
          <p:cNvSpPr>
            <a:spLocks/>
          </p:cNvSpPr>
          <p:nvPr/>
        </p:nvSpPr>
        <p:spPr bwMode="auto">
          <a:xfrm>
            <a:off x="3048000" y="3581400"/>
            <a:ext cx="1066800" cy="3429000"/>
          </a:xfrm>
          <a:custGeom>
            <a:avLst/>
            <a:gdLst>
              <a:gd name="T0" fmla="*/ 528 w 672"/>
              <a:gd name="T1" fmla="*/ 2160 h 2160"/>
              <a:gd name="T2" fmla="*/ 672 w 672"/>
              <a:gd name="T3" fmla="*/ 1728 h 2160"/>
              <a:gd name="T4" fmla="*/ 672 w 672"/>
              <a:gd name="T5" fmla="*/ 1488 h 2160"/>
              <a:gd name="T6" fmla="*/ 552 w 672"/>
              <a:gd name="T7" fmla="*/ 1044 h 2160"/>
              <a:gd name="T8" fmla="*/ 240 w 672"/>
              <a:gd name="T9" fmla="*/ 432 h 2160"/>
              <a:gd name="T10" fmla="*/ 96 w 672"/>
              <a:gd name="T11" fmla="*/ 192 h 2160"/>
              <a:gd name="T12" fmla="*/ 0 w 672"/>
              <a:gd name="T13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72" h="2160">
                <a:moveTo>
                  <a:pt x="528" y="2160"/>
                </a:moveTo>
                <a:lnTo>
                  <a:pt x="672" y="1728"/>
                </a:lnTo>
                <a:lnTo>
                  <a:pt x="672" y="1488"/>
                </a:lnTo>
                <a:lnTo>
                  <a:pt x="552" y="1044"/>
                </a:lnTo>
                <a:lnTo>
                  <a:pt x="240" y="432"/>
                </a:lnTo>
                <a:lnTo>
                  <a:pt x="96" y="192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4" name="Freeform 26">
            <a:extLst>
              <a:ext uri="{FF2B5EF4-FFF2-40B4-BE49-F238E27FC236}">
                <a16:creationId xmlns:a16="http://schemas.microsoft.com/office/drawing/2014/main" id="{E252FB58-7354-3464-3AEE-94C439D71DDE}"/>
              </a:ext>
            </a:extLst>
          </p:cNvPr>
          <p:cNvSpPr>
            <a:spLocks/>
          </p:cNvSpPr>
          <p:nvPr/>
        </p:nvSpPr>
        <p:spPr bwMode="auto">
          <a:xfrm>
            <a:off x="2495550" y="4333875"/>
            <a:ext cx="1352550" cy="2667000"/>
          </a:xfrm>
          <a:custGeom>
            <a:avLst/>
            <a:gdLst>
              <a:gd name="T0" fmla="*/ 570 w 852"/>
              <a:gd name="T1" fmla="*/ 1680 h 1680"/>
              <a:gd name="T2" fmla="*/ 786 w 852"/>
              <a:gd name="T3" fmla="*/ 1416 h 1680"/>
              <a:gd name="T4" fmla="*/ 852 w 852"/>
              <a:gd name="T5" fmla="*/ 1212 h 1680"/>
              <a:gd name="T6" fmla="*/ 852 w 852"/>
              <a:gd name="T7" fmla="*/ 1044 h 1680"/>
              <a:gd name="T8" fmla="*/ 786 w 852"/>
              <a:gd name="T9" fmla="*/ 834 h 1680"/>
              <a:gd name="T10" fmla="*/ 534 w 852"/>
              <a:gd name="T11" fmla="*/ 516 h 1680"/>
              <a:gd name="T12" fmla="*/ 354 w 852"/>
              <a:gd name="T13" fmla="*/ 354 h 1680"/>
              <a:gd name="T14" fmla="*/ 0 w 852"/>
              <a:gd name="T15" fmla="*/ 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52" h="1680">
                <a:moveTo>
                  <a:pt x="570" y="1680"/>
                </a:moveTo>
                <a:lnTo>
                  <a:pt x="786" y="1416"/>
                </a:lnTo>
                <a:lnTo>
                  <a:pt x="852" y="1212"/>
                </a:lnTo>
                <a:lnTo>
                  <a:pt x="852" y="1044"/>
                </a:lnTo>
                <a:lnTo>
                  <a:pt x="786" y="834"/>
                </a:lnTo>
                <a:lnTo>
                  <a:pt x="534" y="516"/>
                </a:lnTo>
                <a:lnTo>
                  <a:pt x="354" y="354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5" name="Freeform 27">
            <a:extLst>
              <a:ext uri="{FF2B5EF4-FFF2-40B4-BE49-F238E27FC236}">
                <a16:creationId xmlns:a16="http://schemas.microsoft.com/office/drawing/2014/main" id="{2EFD85E1-6053-B2D1-2D26-B9F4E1FAD7DC}"/>
              </a:ext>
            </a:extLst>
          </p:cNvPr>
          <p:cNvSpPr>
            <a:spLocks/>
          </p:cNvSpPr>
          <p:nvPr/>
        </p:nvSpPr>
        <p:spPr bwMode="auto">
          <a:xfrm>
            <a:off x="4181475" y="2924175"/>
            <a:ext cx="276225" cy="3933825"/>
          </a:xfrm>
          <a:custGeom>
            <a:avLst/>
            <a:gdLst>
              <a:gd name="T0" fmla="*/ 174 w 174"/>
              <a:gd name="T1" fmla="*/ 2478 h 2478"/>
              <a:gd name="T2" fmla="*/ 174 w 174"/>
              <a:gd name="T3" fmla="*/ 1992 h 2478"/>
              <a:gd name="T4" fmla="*/ 162 w 174"/>
              <a:gd name="T5" fmla="*/ 1452 h 2478"/>
              <a:gd name="T6" fmla="*/ 114 w 174"/>
              <a:gd name="T7" fmla="*/ 924 h 2478"/>
              <a:gd name="T8" fmla="*/ 72 w 174"/>
              <a:gd name="T9" fmla="*/ 444 h 2478"/>
              <a:gd name="T10" fmla="*/ 0 w 174"/>
              <a:gd name="T11" fmla="*/ 0 h 2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4" h="2478">
                <a:moveTo>
                  <a:pt x="174" y="2478"/>
                </a:moveTo>
                <a:lnTo>
                  <a:pt x="174" y="1992"/>
                </a:lnTo>
                <a:lnTo>
                  <a:pt x="162" y="1452"/>
                </a:lnTo>
                <a:lnTo>
                  <a:pt x="114" y="924"/>
                </a:lnTo>
                <a:lnTo>
                  <a:pt x="72" y="444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6" name="Freeform 28">
            <a:extLst>
              <a:ext uri="{FF2B5EF4-FFF2-40B4-BE49-F238E27FC236}">
                <a16:creationId xmlns:a16="http://schemas.microsoft.com/office/drawing/2014/main" id="{62CA896E-7F1C-D03A-3FC3-00DB8C91CD37}"/>
              </a:ext>
            </a:extLst>
          </p:cNvPr>
          <p:cNvSpPr>
            <a:spLocks/>
          </p:cNvSpPr>
          <p:nvPr/>
        </p:nvSpPr>
        <p:spPr bwMode="auto">
          <a:xfrm>
            <a:off x="3429000" y="3343275"/>
            <a:ext cx="800100" cy="3533775"/>
          </a:xfrm>
          <a:custGeom>
            <a:avLst/>
            <a:gdLst>
              <a:gd name="T0" fmla="*/ 432 w 504"/>
              <a:gd name="T1" fmla="*/ 2226 h 2226"/>
              <a:gd name="T2" fmla="*/ 504 w 504"/>
              <a:gd name="T3" fmla="*/ 1884 h 2226"/>
              <a:gd name="T4" fmla="*/ 504 w 504"/>
              <a:gd name="T5" fmla="*/ 1614 h 2226"/>
              <a:gd name="T6" fmla="*/ 396 w 504"/>
              <a:gd name="T7" fmla="*/ 1062 h 2226"/>
              <a:gd name="T8" fmla="*/ 210 w 504"/>
              <a:gd name="T9" fmla="*/ 582 h 2226"/>
              <a:gd name="T10" fmla="*/ 66 w 504"/>
              <a:gd name="T11" fmla="*/ 138 h 2226"/>
              <a:gd name="T12" fmla="*/ 0 w 504"/>
              <a:gd name="T13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4" h="2226">
                <a:moveTo>
                  <a:pt x="432" y="2226"/>
                </a:moveTo>
                <a:lnTo>
                  <a:pt x="504" y="1884"/>
                </a:lnTo>
                <a:lnTo>
                  <a:pt x="504" y="1614"/>
                </a:lnTo>
                <a:lnTo>
                  <a:pt x="396" y="1062"/>
                </a:lnTo>
                <a:lnTo>
                  <a:pt x="210" y="582"/>
                </a:lnTo>
                <a:lnTo>
                  <a:pt x="66" y="138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86" name="Freeform 38">
            <a:extLst>
              <a:ext uri="{FF2B5EF4-FFF2-40B4-BE49-F238E27FC236}">
                <a16:creationId xmlns:a16="http://schemas.microsoft.com/office/drawing/2014/main" id="{B4AE935B-2037-0BCF-7252-6619A24638C1}"/>
              </a:ext>
            </a:extLst>
          </p:cNvPr>
          <p:cNvSpPr>
            <a:spLocks/>
          </p:cNvSpPr>
          <p:nvPr/>
        </p:nvSpPr>
        <p:spPr bwMode="auto">
          <a:xfrm>
            <a:off x="2743200" y="3952875"/>
            <a:ext cx="1247775" cy="2933700"/>
          </a:xfrm>
          <a:custGeom>
            <a:avLst/>
            <a:gdLst>
              <a:gd name="T0" fmla="*/ 612 w 786"/>
              <a:gd name="T1" fmla="*/ 1848 h 1848"/>
              <a:gd name="T2" fmla="*/ 732 w 786"/>
              <a:gd name="T3" fmla="*/ 1638 h 1848"/>
              <a:gd name="T4" fmla="*/ 786 w 786"/>
              <a:gd name="T5" fmla="*/ 1458 h 1848"/>
              <a:gd name="T6" fmla="*/ 786 w 786"/>
              <a:gd name="T7" fmla="*/ 1284 h 1848"/>
              <a:gd name="T8" fmla="*/ 720 w 786"/>
              <a:gd name="T9" fmla="*/ 1074 h 1848"/>
              <a:gd name="T10" fmla="*/ 564 w 786"/>
              <a:gd name="T11" fmla="*/ 780 h 1848"/>
              <a:gd name="T12" fmla="*/ 312 w 786"/>
              <a:gd name="T13" fmla="*/ 390 h 1848"/>
              <a:gd name="T14" fmla="*/ 0 w 786"/>
              <a:gd name="T15" fmla="*/ 0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86" h="1848">
                <a:moveTo>
                  <a:pt x="612" y="1848"/>
                </a:moveTo>
                <a:lnTo>
                  <a:pt x="732" y="1638"/>
                </a:lnTo>
                <a:lnTo>
                  <a:pt x="786" y="1458"/>
                </a:lnTo>
                <a:lnTo>
                  <a:pt x="786" y="1284"/>
                </a:lnTo>
                <a:lnTo>
                  <a:pt x="720" y="1074"/>
                </a:lnTo>
                <a:lnTo>
                  <a:pt x="564" y="780"/>
                </a:lnTo>
                <a:lnTo>
                  <a:pt x="312" y="39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87" name="Text Box 39">
            <a:extLst>
              <a:ext uri="{FF2B5EF4-FFF2-40B4-BE49-F238E27FC236}">
                <a16:creationId xmlns:a16="http://schemas.microsoft.com/office/drawing/2014/main" id="{A93F6FEE-7067-59B0-6160-BF95DF8B1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1495425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solidFill>
                  <a:schemeClr val="bg1"/>
                </a:solidFill>
              </a:rPr>
              <a:t>constructive interference </a:t>
            </a:r>
            <a:r>
              <a:rPr lang="en-GB" altLang="en-US">
                <a:solidFill>
                  <a:schemeClr val="accent1"/>
                </a:solidFill>
              </a:rPr>
              <a:t>-------</a:t>
            </a:r>
            <a:endParaRPr lang="en-US" altLang="en-US">
              <a:solidFill>
                <a:srgbClr val="FF0066"/>
              </a:solidFill>
            </a:endParaRPr>
          </a:p>
        </p:txBody>
      </p:sp>
      <p:sp>
        <p:nvSpPr>
          <p:cNvPr id="2088" name="Text Box 40">
            <a:extLst>
              <a:ext uri="{FF2B5EF4-FFF2-40B4-BE49-F238E27FC236}">
                <a16:creationId xmlns:a16="http://schemas.microsoft.com/office/drawing/2014/main" id="{2B0D1F68-17B5-D45E-510E-88709221D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184785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solidFill>
                  <a:schemeClr val="bg1"/>
                </a:solidFill>
              </a:rPr>
              <a:t>destructive interference  </a:t>
            </a:r>
            <a:r>
              <a:rPr lang="en-GB" altLang="en-US">
                <a:solidFill>
                  <a:srgbClr val="FF0066"/>
                </a:solidFill>
              </a:rPr>
              <a:t>-------</a:t>
            </a:r>
            <a:endParaRPr lang="en-US" altLang="en-US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87" grpId="0" autoUpdateAnimBg="0"/>
      <p:bldP spid="20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0C1A5AE-334C-FCE7-2713-DE80A89499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GB" altLang="en-US" sz="3600">
                <a:solidFill>
                  <a:schemeClr val="bg1"/>
                </a:solidFill>
              </a:rPr>
              <a:t>Two source interference</a:t>
            </a:r>
            <a:endParaRPr lang="en-US" altLang="en-US" sz="3600">
              <a:solidFill>
                <a:schemeClr val="bg1"/>
              </a:solidFill>
            </a:endParaRPr>
          </a:p>
        </p:txBody>
      </p:sp>
      <p:grpSp>
        <p:nvGrpSpPr>
          <p:cNvPr id="3075" name="Group 3">
            <a:extLst>
              <a:ext uri="{FF2B5EF4-FFF2-40B4-BE49-F238E27FC236}">
                <a16:creationId xmlns:a16="http://schemas.microsoft.com/office/drawing/2014/main" id="{A50D0F16-AE85-59ED-F62E-7C2036DE963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95600"/>
            <a:ext cx="8305800" cy="6461125"/>
            <a:chOff x="1680" y="2280"/>
            <a:chExt cx="4080" cy="3174"/>
          </a:xfrm>
        </p:grpSpPr>
        <p:grpSp>
          <p:nvGrpSpPr>
            <p:cNvPr id="3076" name="Group 4">
              <a:extLst>
                <a:ext uri="{FF2B5EF4-FFF2-40B4-BE49-F238E27FC236}">
                  <a16:creationId xmlns:a16="http://schemas.microsoft.com/office/drawing/2014/main" id="{AE153EAC-60E9-AD0C-AC68-2AF901EFA2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2280"/>
              <a:ext cx="3174" cy="3174"/>
              <a:chOff x="768" y="1056"/>
              <a:chExt cx="3174" cy="3174"/>
            </a:xfrm>
          </p:grpSpPr>
          <p:sp>
            <p:nvSpPr>
              <p:cNvPr id="3077" name="Oval 5">
                <a:extLst>
                  <a:ext uri="{FF2B5EF4-FFF2-40B4-BE49-F238E27FC236}">
                    <a16:creationId xmlns:a16="http://schemas.microsoft.com/office/drawing/2014/main" id="{5B92E7AE-1877-8290-46EC-9712C215D41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95" y="1283"/>
                <a:ext cx="2720" cy="2720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" name="Oval 6">
                <a:extLst>
                  <a:ext uri="{FF2B5EF4-FFF2-40B4-BE49-F238E27FC236}">
                    <a16:creationId xmlns:a16="http://schemas.microsoft.com/office/drawing/2014/main" id="{40D70A01-76DC-87A8-3199-7E78522BED0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21" y="1509"/>
                <a:ext cx="2267" cy="2267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" name="Oval 7">
                <a:extLst>
                  <a:ext uri="{FF2B5EF4-FFF2-40B4-BE49-F238E27FC236}">
                    <a16:creationId xmlns:a16="http://schemas.microsoft.com/office/drawing/2014/main" id="{522F0EB9-2E79-840B-777D-674ECBFCA3B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48" y="1736"/>
                <a:ext cx="1814" cy="1814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" name="Oval 8">
                <a:extLst>
                  <a:ext uri="{FF2B5EF4-FFF2-40B4-BE49-F238E27FC236}">
                    <a16:creationId xmlns:a16="http://schemas.microsoft.com/office/drawing/2014/main" id="{9A409A9F-1A0F-2749-B7AA-0317B71B2D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75" y="1963"/>
                <a:ext cx="1360" cy="1360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" name="Oval 9">
                <a:extLst>
                  <a:ext uri="{FF2B5EF4-FFF2-40B4-BE49-F238E27FC236}">
                    <a16:creationId xmlns:a16="http://schemas.microsoft.com/office/drawing/2014/main" id="{5963FEAA-03B7-3059-8939-2E85FE1225D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01" y="2189"/>
                <a:ext cx="907" cy="907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" name="Oval 10">
                <a:extLst>
                  <a:ext uri="{FF2B5EF4-FFF2-40B4-BE49-F238E27FC236}">
                    <a16:creationId xmlns:a16="http://schemas.microsoft.com/office/drawing/2014/main" id="{41F60837-C5FE-CDA4-2FD6-8F1CD0AD137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28" y="2416"/>
                <a:ext cx="453" cy="453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" name="Oval 11">
                <a:extLst>
                  <a:ext uri="{FF2B5EF4-FFF2-40B4-BE49-F238E27FC236}">
                    <a16:creationId xmlns:a16="http://schemas.microsoft.com/office/drawing/2014/main" id="{C2B179A0-E9CD-C08F-121A-7D78A65DCB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43" y="2631"/>
                <a:ext cx="23" cy="23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" name="Oval 12">
                <a:extLst>
                  <a:ext uri="{FF2B5EF4-FFF2-40B4-BE49-F238E27FC236}">
                    <a16:creationId xmlns:a16="http://schemas.microsoft.com/office/drawing/2014/main" id="{A8C879BC-D44D-FCC4-C2A2-74D4D03E3E5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68" y="1056"/>
                <a:ext cx="3174" cy="3174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085" name="Group 13">
              <a:extLst>
                <a:ext uri="{FF2B5EF4-FFF2-40B4-BE49-F238E27FC236}">
                  <a16:creationId xmlns:a16="http://schemas.microsoft.com/office/drawing/2014/main" id="{760C82F1-AC41-29C8-DA32-7D79AB8B60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86" y="2280"/>
              <a:ext cx="3174" cy="3174"/>
              <a:chOff x="768" y="1056"/>
              <a:chExt cx="3174" cy="3174"/>
            </a:xfrm>
          </p:grpSpPr>
          <p:sp>
            <p:nvSpPr>
              <p:cNvPr id="3086" name="Oval 14">
                <a:extLst>
                  <a:ext uri="{FF2B5EF4-FFF2-40B4-BE49-F238E27FC236}">
                    <a16:creationId xmlns:a16="http://schemas.microsoft.com/office/drawing/2014/main" id="{0B53B5CD-E7C2-7622-553F-2CB5F0BEB91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95" y="1283"/>
                <a:ext cx="2720" cy="2720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7" name="Oval 15">
                <a:extLst>
                  <a:ext uri="{FF2B5EF4-FFF2-40B4-BE49-F238E27FC236}">
                    <a16:creationId xmlns:a16="http://schemas.microsoft.com/office/drawing/2014/main" id="{20B1F85B-A5E6-6277-482E-BB495FC43CA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21" y="1509"/>
                <a:ext cx="2267" cy="2267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8" name="Oval 16">
                <a:extLst>
                  <a:ext uri="{FF2B5EF4-FFF2-40B4-BE49-F238E27FC236}">
                    <a16:creationId xmlns:a16="http://schemas.microsoft.com/office/drawing/2014/main" id="{ECB7239B-C203-FCED-E38E-3FDFD001D81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48" y="1736"/>
                <a:ext cx="1814" cy="1814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9" name="Oval 17">
                <a:extLst>
                  <a:ext uri="{FF2B5EF4-FFF2-40B4-BE49-F238E27FC236}">
                    <a16:creationId xmlns:a16="http://schemas.microsoft.com/office/drawing/2014/main" id="{8DF8A3C4-F891-5067-EAD3-46D83F3819B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75" y="1963"/>
                <a:ext cx="1360" cy="1360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0" name="Oval 18">
                <a:extLst>
                  <a:ext uri="{FF2B5EF4-FFF2-40B4-BE49-F238E27FC236}">
                    <a16:creationId xmlns:a16="http://schemas.microsoft.com/office/drawing/2014/main" id="{3CB58289-D937-0E06-C68A-B7A0617ED2F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01" y="2189"/>
                <a:ext cx="907" cy="907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1" name="Oval 19">
                <a:extLst>
                  <a:ext uri="{FF2B5EF4-FFF2-40B4-BE49-F238E27FC236}">
                    <a16:creationId xmlns:a16="http://schemas.microsoft.com/office/drawing/2014/main" id="{152D820F-3A9E-111F-4400-98B49D8E9CB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28" y="2416"/>
                <a:ext cx="453" cy="453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" name="Oval 20">
                <a:extLst>
                  <a:ext uri="{FF2B5EF4-FFF2-40B4-BE49-F238E27FC236}">
                    <a16:creationId xmlns:a16="http://schemas.microsoft.com/office/drawing/2014/main" id="{A134258C-B0AF-C3F3-63CE-A2250E955C8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43" y="2631"/>
                <a:ext cx="23" cy="23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3" name="Oval 21">
                <a:extLst>
                  <a:ext uri="{FF2B5EF4-FFF2-40B4-BE49-F238E27FC236}">
                    <a16:creationId xmlns:a16="http://schemas.microsoft.com/office/drawing/2014/main" id="{C963170C-5CAA-B019-0D47-6F00525715E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68" y="1056"/>
                <a:ext cx="3174" cy="3174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3094" name="Line 22">
            <a:extLst>
              <a:ext uri="{FF2B5EF4-FFF2-40B4-BE49-F238E27FC236}">
                <a16:creationId xmlns:a16="http://schemas.microsoft.com/office/drawing/2014/main" id="{284E3427-7078-64C8-A283-13D102A12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4225" y="2895600"/>
            <a:ext cx="0" cy="3962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" name="Freeform 23">
            <a:extLst>
              <a:ext uri="{FF2B5EF4-FFF2-40B4-BE49-F238E27FC236}">
                <a16:creationId xmlns:a16="http://schemas.microsoft.com/office/drawing/2014/main" id="{59A99439-C22C-7F2B-12F4-E2560C07ABDC}"/>
              </a:ext>
            </a:extLst>
          </p:cNvPr>
          <p:cNvSpPr>
            <a:spLocks/>
          </p:cNvSpPr>
          <p:nvPr/>
        </p:nvSpPr>
        <p:spPr bwMode="auto">
          <a:xfrm>
            <a:off x="3810000" y="3124200"/>
            <a:ext cx="533400" cy="3857625"/>
          </a:xfrm>
          <a:custGeom>
            <a:avLst/>
            <a:gdLst>
              <a:gd name="T0" fmla="*/ 312 w 336"/>
              <a:gd name="T1" fmla="*/ 2304 h 2430"/>
              <a:gd name="T2" fmla="*/ 318 w 336"/>
              <a:gd name="T3" fmla="*/ 2292 h 2430"/>
              <a:gd name="T4" fmla="*/ 323 w 336"/>
              <a:gd name="T5" fmla="*/ 1473 h 2430"/>
              <a:gd name="T6" fmla="*/ 240 w 336"/>
              <a:gd name="T7" fmla="*/ 1056 h 2430"/>
              <a:gd name="T8" fmla="*/ 188 w 336"/>
              <a:gd name="T9" fmla="*/ 755 h 2430"/>
              <a:gd name="T10" fmla="*/ 48 w 336"/>
              <a:gd name="T11" fmla="*/ 144 h 2430"/>
              <a:gd name="T12" fmla="*/ 0 w 336"/>
              <a:gd name="T13" fmla="*/ 0 h 2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6" h="2430">
                <a:moveTo>
                  <a:pt x="312" y="2304"/>
                </a:moveTo>
                <a:cubicBezTo>
                  <a:pt x="312" y="2253"/>
                  <a:pt x="316" y="2430"/>
                  <a:pt x="318" y="2292"/>
                </a:cubicBezTo>
                <a:cubicBezTo>
                  <a:pt x="320" y="2154"/>
                  <a:pt x="336" y="1679"/>
                  <a:pt x="323" y="1473"/>
                </a:cubicBezTo>
                <a:lnTo>
                  <a:pt x="240" y="1056"/>
                </a:lnTo>
                <a:cubicBezTo>
                  <a:pt x="191" y="764"/>
                  <a:pt x="204" y="891"/>
                  <a:pt x="188" y="755"/>
                </a:cubicBezTo>
                <a:lnTo>
                  <a:pt x="48" y="144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Freeform 24">
            <a:extLst>
              <a:ext uri="{FF2B5EF4-FFF2-40B4-BE49-F238E27FC236}">
                <a16:creationId xmlns:a16="http://schemas.microsoft.com/office/drawing/2014/main" id="{95C6341E-E504-90D8-ECEE-BE2A04E3DEE8}"/>
              </a:ext>
            </a:extLst>
          </p:cNvPr>
          <p:cNvSpPr>
            <a:spLocks/>
          </p:cNvSpPr>
          <p:nvPr/>
        </p:nvSpPr>
        <p:spPr bwMode="auto">
          <a:xfrm>
            <a:off x="3048000" y="3581400"/>
            <a:ext cx="1066800" cy="3429000"/>
          </a:xfrm>
          <a:custGeom>
            <a:avLst/>
            <a:gdLst>
              <a:gd name="T0" fmla="*/ 528 w 672"/>
              <a:gd name="T1" fmla="*/ 2160 h 2160"/>
              <a:gd name="T2" fmla="*/ 672 w 672"/>
              <a:gd name="T3" fmla="*/ 1728 h 2160"/>
              <a:gd name="T4" fmla="*/ 672 w 672"/>
              <a:gd name="T5" fmla="*/ 1488 h 2160"/>
              <a:gd name="T6" fmla="*/ 552 w 672"/>
              <a:gd name="T7" fmla="*/ 1044 h 2160"/>
              <a:gd name="T8" fmla="*/ 240 w 672"/>
              <a:gd name="T9" fmla="*/ 432 h 2160"/>
              <a:gd name="T10" fmla="*/ 96 w 672"/>
              <a:gd name="T11" fmla="*/ 192 h 2160"/>
              <a:gd name="T12" fmla="*/ 0 w 672"/>
              <a:gd name="T13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72" h="2160">
                <a:moveTo>
                  <a:pt x="528" y="2160"/>
                </a:moveTo>
                <a:lnTo>
                  <a:pt x="672" y="1728"/>
                </a:lnTo>
                <a:lnTo>
                  <a:pt x="672" y="1488"/>
                </a:lnTo>
                <a:lnTo>
                  <a:pt x="552" y="1044"/>
                </a:lnTo>
                <a:lnTo>
                  <a:pt x="240" y="432"/>
                </a:lnTo>
                <a:lnTo>
                  <a:pt x="96" y="192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Freeform 25">
            <a:extLst>
              <a:ext uri="{FF2B5EF4-FFF2-40B4-BE49-F238E27FC236}">
                <a16:creationId xmlns:a16="http://schemas.microsoft.com/office/drawing/2014/main" id="{C1B9CCB8-D754-B4CB-058E-5305E01B7962}"/>
              </a:ext>
            </a:extLst>
          </p:cNvPr>
          <p:cNvSpPr>
            <a:spLocks/>
          </p:cNvSpPr>
          <p:nvPr/>
        </p:nvSpPr>
        <p:spPr bwMode="auto">
          <a:xfrm>
            <a:off x="2495550" y="4333875"/>
            <a:ext cx="1352550" cy="2667000"/>
          </a:xfrm>
          <a:custGeom>
            <a:avLst/>
            <a:gdLst>
              <a:gd name="T0" fmla="*/ 570 w 852"/>
              <a:gd name="T1" fmla="*/ 1680 h 1680"/>
              <a:gd name="T2" fmla="*/ 786 w 852"/>
              <a:gd name="T3" fmla="*/ 1416 h 1680"/>
              <a:gd name="T4" fmla="*/ 852 w 852"/>
              <a:gd name="T5" fmla="*/ 1212 h 1680"/>
              <a:gd name="T6" fmla="*/ 852 w 852"/>
              <a:gd name="T7" fmla="*/ 1044 h 1680"/>
              <a:gd name="T8" fmla="*/ 786 w 852"/>
              <a:gd name="T9" fmla="*/ 834 h 1680"/>
              <a:gd name="T10" fmla="*/ 534 w 852"/>
              <a:gd name="T11" fmla="*/ 516 h 1680"/>
              <a:gd name="T12" fmla="*/ 354 w 852"/>
              <a:gd name="T13" fmla="*/ 354 h 1680"/>
              <a:gd name="T14" fmla="*/ 0 w 852"/>
              <a:gd name="T15" fmla="*/ 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52" h="1680">
                <a:moveTo>
                  <a:pt x="570" y="1680"/>
                </a:moveTo>
                <a:lnTo>
                  <a:pt x="786" y="1416"/>
                </a:lnTo>
                <a:lnTo>
                  <a:pt x="852" y="1212"/>
                </a:lnTo>
                <a:lnTo>
                  <a:pt x="852" y="1044"/>
                </a:lnTo>
                <a:lnTo>
                  <a:pt x="786" y="834"/>
                </a:lnTo>
                <a:lnTo>
                  <a:pt x="534" y="516"/>
                </a:lnTo>
                <a:lnTo>
                  <a:pt x="354" y="354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8" name="Freeform 26">
            <a:extLst>
              <a:ext uri="{FF2B5EF4-FFF2-40B4-BE49-F238E27FC236}">
                <a16:creationId xmlns:a16="http://schemas.microsoft.com/office/drawing/2014/main" id="{E54F6087-6219-8DBA-3F58-9C8B1B300002}"/>
              </a:ext>
            </a:extLst>
          </p:cNvPr>
          <p:cNvSpPr>
            <a:spLocks/>
          </p:cNvSpPr>
          <p:nvPr/>
        </p:nvSpPr>
        <p:spPr bwMode="auto">
          <a:xfrm>
            <a:off x="4181475" y="2924175"/>
            <a:ext cx="276225" cy="3933825"/>
          </a:xfrm>
          <a:custGeom>
            <a:avLst/>
            <a:gdLst>
              <a:gd name="T0" fmla="*/ 174 w 174"/>
              <a:gd name="T1" fmla="*/ 2478 h 2478"/>
              <a:gd name="T2" fmla="*/ 174 w 174"/>
              <a:gd name="T3" fmla="*/ 1992 h 2478"/>
              <a:gd name="T4" fmla="*/ 162 w 174"/>
              <a:gd name="T5" fmla="*/ 1452 h 2478"/>
              <a:gd name="T6" fmla="*/ 114 w 174"/>
              <a:gd name="T7" fmla="*/ 924 h 2478"/>
              <a:gd name="T8" fmla="*/ 72 w 174"/>
              <a:gd name="T9" fmla="*/ 444 h 2478"/>
              <a:gd name="T10" fmla="*/ 0 w 174"/>
              <a:gd name="T11" fmla="*/ 0 h 2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4" h="2478">
                <a:moveTo>
                  <a:pt x="174" y="2478"/>
                </a:moveTo>
                <a:lnTo>
                  <a:pt x="174" y="1992"/>
                </a:lnTo>
                <a:lnTo>
                  <a:pt x="162" y="1452"/>
                </a:lnTo>
                <a:lnTo>
                  <a:pt x="114" y="924"/>
                </a:lnTo>
                <a:lnTo>
                  <a:pt x="72" y="444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9" name="Freeform 27">
            <a:extLst>
              <a:ext uri="{FF2B5EF4-FFF2-40B4-BE49-F238E27FC236}">
                <a16:creationId xmlns:a16="http://schemas.microsoft.com/office/drawing/2014/main" id="{71FAD839-B397-1819-516E-BB53C77AC724}"/>
              </a:ext>
            </a:extLst>
          </p:cNvPr>
          <p:cNvSpPr>
            <a:spLocks/>
          </p:cNvSpPr>
          <p:nvPr/>
        </p:nvSpPr>
        <p:spPr bwMode="auto">
          <a:xfrm>
            <a:off x="3429000" y="3343275"/>
            <a:ext cx="800100" cy="3533775"/>
          </a:xfrm>
          <a:custGeom>
            <a:avLst/>
            <a:gdLst>
              <a:gd name="T0" fmla="*/ 432 w 504"/>
              <a:gd name="T1" fmla="*/ 2226 h 2226"/>
              <a:gd name="T2" fmla="*/ 504 w 504"/>
              <a:gd name="T3" fmla="*/ 1884 h 2226"/>
              <a:gd name="T4" fmla="*/ 504 w 504"/>
              <a:gd name="T5" fmla="*/ 1614 h 2226"/>
              <a:gd name="T6" fmla="*/ 396 w 504"/>
              <a:gd name="T7" fmla="*/ 1062 h 2226"/>
              <a:gd name="T8" fmla="*/ 210 w 504"/>
              <a:gd name="T9" fmla="*/ 582 h 2226"/>
              <a:gd name="T10" fmla="*/ 66 w 504"/>
              <a:gd name="T11" fmla="*/ 138 h 2226"/>
              <a:gd name="T12" fmla="*/ 0 w 504"/>
              <a:gd name="T13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4" h="2226">
                <a:moveTo>
                  <a:pt x="432" y="2226"/>
                </a:moveTo>
                <a:lnTo>
                  <a:pt x="504" y="1884"/>
                </a:lnTo>
                <a:lnTo>
                  <a:pt x="504" y="1614"/>
                </a:lnTo>
                <a:lnTo>
                  <a:pt x="396" y="1062"/>
                </a:lnTo>
                <a:lnTo>
                  <a:pt x="210" y="582"/>
                </a:lnTo>
                <a:lnTo>
                  <a:pt x="66" y="138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0" name="Freeform 28">
            <a:extLst>
              <a:ext uri="{FF2B5EF4-FFF2-40B4-BE49-F238E27FC236}">
                <a16:creationId xmlns:a16="http://schemas.microsoft.com/office/drawing/2014/main" id="{FA2644E5-4C4B-919B-C3E3-CE5A0DD2F16E}"/>
              </a:ext>
            </a:extLst>
          </p:cNvPr>
          <p:cNvSpPr>
            <a:spLocks/>
          </p:cNvSpPr>
          <p:nvPr/>
        </p:nvSpPr>
        <p:spPr bwMode="auto">
          <a:xfrm>
            <a:off x="2743200" y="3952875"/>
            <a:ext cx="1247775" cy="2933700"/>
          </a:xfrm>
          <a:custGeom>
            <a:avLst/>
            <a:gdLst>
              <a:gd name="T0" fmla="*/ 612 w 786"/>
              <a:gd name="T1" fmla="*/ 1848 h 1848"/>
              <a:gd name="T2" fmla="*/ 732 w 786"/>
              <a:gd name="T3" fmla="*/ 1638 h 1848"/>
              <a:gd name="T4" fmla="*/ 786 w 786"/>
              <a:gd name="T5" fmla="*/ 1458 h 1848"/>
              <a:gd name="T6" fmla="*/ 786 w 786"/>
              <a:gd name="T7" fmla="*/ 1284 h 1848"/>
              <a:gd name="T8" fmla="*/ 720 w 786"/>
              <a:gd name="T9" fmla="*/ 1074 h 1848"/>
              <a:gd name="T10" fmla="*/ 564 w 786"/>
              <a:gd name="T11" fmla="*/ 780 h 1848"/>
              <a:gd name="T12" fmla="*/ 312 w 786"/>
              <a:gd name="T13" fmla="*/ 390 h 1848"/>
              <a:gd name="T14" fmla="*/ 0 w 786"/>
              <a:gd name="T15" fmla="*/ 0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86" h="1848">
                <a:moveTo>
                  <a:pt x="612" y="1848"/>
                </a:moveTo>
                <a:lnTo>
                  <a:pt x="732" y="1638"/>
                </a:lnTo>
                <a:lnTo>
                  <a:pt x="786" y="1458"/>
                </a:lnTo>
                <a:lnTo>
                  <a:pt x="786" y="1284"/>
                </a:lnTo>
                <a:lnTo>
                  <a:pt x="720" y="1074"/>
                </a:lnTo>
                <a:lnTo>
                  <a:pt x="564" y="780"/>
                </a:lnTo>
                <a:lnTo>
                  <a:pt x="312" y="39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1" name="Text Box 29">
            <a:extLst>
              <a:ext uri="{FF2B5EF4-FFF2-40B4-BE49-F238E27FC236}">
                <a16:creationId xmlns:a16="http://schemas.microsoft.com/office/drawing/2014/main" id="{4E2D5B57-57BE-8335-31A8-088263BED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886200"/>
            <a:ext cx="2800350" cy="58102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600">
                <a:solidFill>
                  <a:schemeClr val="bg1"/>
                </a:solidFill>
              </a:rPr>
              <a:t>constructive interference </a:t>
            </a:r>
            <a:r>
              <a:rPr lang="en-GB" altLang="en-US" sz="1600">
                <a:solidFill>
                  <a:schemeClr val="accent1"/>
                </a:solidFill>
              </a:rPr>
              <a:t>-------</a:t>
            </a:r>
          </a:p>
          <a:p>
            <a:r>
              <a:rPr lang="en-GB" altLang="en-US" sz="1600">
                <a:solidFill>
                  <a:schemeClr val="bg1"/>
                </a:solidFill>
              </a:rPr>
              <a:t>destructive interference  </a:t>
            </a:r>
            <a:r>
              <a:rPr lang="en-GB" altLang="en-US" sz="1600">
                <a:solidFill>
                  <a:srgbClr val="FF0066"/>
                </a:solidFill>
              </a:rPr>
              <a:t>-------</a:t>
            </a:r>
            <a:endParaRPr lang="en-US" altLang="en-US" sz="1600">
              <a:solidFill>
                <a:srgbClr val="FF0066"/>
              </a:solidFill>
            </a:endParaRPr>
          </a:p>
        </p:txBody>
      </p:sp>
      <p:sp>
        <p:nvSpPr>
          <p:cNvPr id="3103" name="Text Box 31">
            <a:extLst>
              <a:ext uri="{FF2B5EF4-FFF2-40B4-BE49-F238E27FC236}">
                <a16:creationId xmlns:a16="http://schemas.microsoft.com/office/drawing/2014/main" id="{DF108C82-4BF2-D0FC-83AE-4AE335944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" y="1247775"/>
            <a:ext cx="2314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Path difference =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104" name="Oval 32">
            <a:extLst>
              <a:ext uri="{FF2B5EF4-FFF2-40B4-BE49-F238E27FC236}">
                <a16:creationId xmlns:a16="http://schemas.microsoft.com/office/drawing/2014/main" id="{74A8FD8D-D955-492B-30A5-AFEA25E50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825" y="3762375"/>
            <a:ext cx="107950" cy="107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7" name="Text Box 35">
            <a:extLst>
              <a:ext uri="{FF2B5EF4-FFF2-40B4-BE49-F238E27FC236}">
                <a16:creationId xmlns:a16="http://schemas.microsoft.com/office/drawing/2014/main" id="{26CFBFB1-19DB-9B1F-1A1C-1CD89142F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0" y="12382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S</a:t>
            </a:r>
            <a:r>
              <a:rPr lang="en-GB" altLang="en-US" baseline="-25000">
                <a:solidFill>
                  <a:schemeClr val="bg1"/>
                </a:solidFill>
              </a:rPr>
              <a:t>2</a:t>
            </a:r>
            <a:r>
              <a:rPr lang="en-GB" altLang="en-US">
                <a:solidFill>
                  <a:schemeClr val="bg1"/>
                </a:solidFill>
              </a:rPr>
              <a:t>P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108" name="Text Box 36">
            <a:extLst>
              <a:ext uri="{FF2B5EF4-FFF2-40B4-BE49-F238E27FC236}">
                <a16:creationId xmlns:a16="http://schemas.microsoft.com/office/drawing/2014/main" id="{FC3E77B8-82B6-AF69-D242-7B5D1C199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3725" y="1228725"/>
            <a:ext cx="95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– S</a:t>
            </a:r>
            <a:r>
              <a:rPr lang="en-GB" altLang="en-US" baseline="-25000">
                <a:solidFill>
                  <a:schemeClr val="bg1"/>
                </a:solidFill>
              </a:rPr>
              <a:t>1</a:t>
            </a:r>
            <a:r>
              <a:rPr lang="en-GB" altLang="en-US">
                <a:solidFill>
                  <a:schemeClr val="bg1"/>
                </a:solidFill>
              </a:rPr>
              <a:t>P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110" name="Text Box 38">
            <a:extLst>
              <a:ext uri="{FF2B5EF4-FFF2-40B4-BE49-F238E27FC236}">
                <a16:creationId xmlns:a16="http://schemas.microsoft.com/office/drawing/2014/main" id="{AFD1C928-0C1E-E5F0-4274-5A57A5EBD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8025" y="5934075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S</a:t>
            </a:r>
            <a:r>
              <a:rPr lang="en-GB" altLang="en-US" baseline="-25000">
                <a:solidFill>
                  <a:schemeClr val="bg1"/>
                </a:solidFill>
              </a:rPr>
              <a:t>1</a:t>
            </a:r>
            <a:endParaRPr lang="en-US" altLang="en-US" baseline="-25000">
              <a:solidFill>
                <a:schemeClr val="bg1"/>
              </a:solidFill>
            </a:endParaRPr>
          </a:p>
        </p:txBody>
      </p:sp>
      <p:sp>
        <p:nvSpPr>
          <p:cNvPr id="3112" name="Text Box 40">
            <a:extLst>
              <a:ext uri="{FF2B5EF4-FFF2-40B4-BE49-F238E27FC236}">
                <a16:creationId xmlns:a16="http://schemas.microsoft.com/office/drawing/2014/main" id="{87CB2A22-B3EF-6EF8-E1D8-BC7A5400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450" y="5915025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S</a:t>
            </a:r>
            <a:r>
              <a:rPr lang="en-GB" altLang="en-US" baseline="-25000">
                <a:solidFill>
                  <a:schemeClr val="bg1"/>
                </a:solidFill>
              </a:rPr>
              <a:t>2</a:t>
            </a:r>
            <a:endParaRPr lang="en-US" altLang="en-US" baseline="-25000">
              <a:solidFill>
                <a:schemeClr val="bg1"/>
              </a:solidFill>
            </a:endParaRPr>
          </a:p>
        </p:txBody>
      </p:sp>
      <p:sp>
        <p:nvSpPr>
          <p:cNvPr id="3113" name="Text Box 41">
            <a:extLst>
              <a:ext uri="{FF2B5EF4-FFF2-40B4-BE49-F238E27FC236}">
                <a16:creationId xmlns:a16="http://schemas.microsoft.com/office/drawing/2014/main" id="{310E09A9-AA60-BBB1-D680-6D14152B6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333750"/>
            <a:ext cx="49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</a:t>
            </a:r>
            <a:endParaRPr lang="en-US" altLang="en-US"/>
          </a:p>
        </p:txBody>
      </p:sp>
      <p:sp>
        <p:nvSpPr>
          <p:cNvPr id="3116" name="Line 44">
            <a:extLst>
              <a:ext uri="{FF2B5EF4-FFF2-40B4-BE49-F238E27FC236}">
                <a16:creationId xmlns:a16="http://schemas.microsoft.com/office/drawing/2014/main" id="{4166965D-FBC2-AEA8-8B25-D0382C3245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76650" y="3819525"/>
            <a:ext cx="304800" cy="2324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7" name="Line 45">
            <a:extLst>
              <a:ext uri="{FF2B5EF4-FFF2-40B4-BE49-F238E27FC236}">
                <a16:creationId xmlns:a16="http://schemas.microsoft.com/office/drawing/2014/main" id="{94C2AF64-3583-59B6-7422-68F2D51DAC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71925" y="3819525"/>
            <a:ext cx="1552575" cy="2314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8" name="Text Box 46">
            <a:extLst>
              <a:ext uri="{FF2B5EF4-FFF2-40B4-BE49-F238E27FC236}">
                <a16:creationId xmlns:a16="http://schemas.microsoft.com/office/drawing/2014/main" id="{55DA1566-F80F-1595-5D84-694D87B59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0775" y="1609725"/>
            <a:ext cx="218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solidFill>
                  <a:schemeClr val="bg1"/>
                </a:solidFill>
              </a:rPr>
              <a:t>= 1 wavelength</a:t>
            </a:r>
          </a:p>
        </p:txBody>
      </p:sp>
      <p:sp>
        <p:nvSpPr>
          <p:cNvPr id="3119" name="Text Box 47">
            <a:extLst>
              <a:ext uri="{FF2B5EF4-FFF2-40B4-BE49-F238E27FC236}">
                <a16:creationId xmlns:a16="http://schemas.microsoft.com/office/drawing/2014/main" id="{97E6D2EF-72DF-0321-59A0-3F8309D91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0775" y="1971675"/>
            <a:ext cx="2257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solidFill>
                  <a:schemeClr val="bg1"/>
                </a:solidFill>
              </a:rPr>
              <a:t>= </a:t>
            </a:r>
            <a:r>
              <a:rPr lang="en-GB" altLang="en-US">
                <a:solidFill>
                  <a:schemeClr val="bg1"/>
                </a:solidFill>
                <a:sym typeface="Symbol" panose="05050102010706020507" pitchFamily="18" charset="2"/>
              </a:rPr>
              <a:t>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3" grpId="0" autoUpdateAnimBg="0"/>
      <p:bldP spid="3107" grpId="0" autoUpdateAnimBg="0"/>
      <p:bldP spid="3108" grpId="0" autoUpdateAnimBg="0"/>
      <p:bldP spid="3110" grpId="0" autoUpdateAnimBg="0"/>
      <p:bldP spid="3112" grpId="0" autoUpdateAnimBg="0"/>
      <p:bldP spid="3113" grpId="0" autoUpdateAnimBg="0"/>
      <p:bldP spid="3118" grpId="0" autoUpdateAnimBg="0"/>
      <p:bldP spid="31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1D0B807-F3CF-BC26-F518-A038EA2E0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GB" altLang="en-US" sz="3600">
                <a:solidFill>
                  <a:schemeClr val="bg1"/>
                </a:solidFill>
              </a:rPr>
              <a:t>Two source interference</a:t>
            </a:r>
            <a:endParaRPr lang="en-US" altLang="en-US" sz="3600">
              <a:solidFill>
                <a:schemeClr val="bg1"/>
              </a:solidFill>
            </a:endParaRPr>
          </a:p>
        </p:txBody>
      </p:sp>
      <p:grpSp>
        <p:nvGrpSpPr>
          <p:cNvPr id="5123" name="Group 3">
            <a:extLst>
              <a:ext uri="{FF2B5EF4-FFF2-40B4-BE49-F238E27FC236}">
                <a16:creationId xmlns:a16="http://schemas.microsoft.com/office/drawing/2014/main" id="{A325E85A-2AAD-4D77-8E68-719CB38EB405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95600"/>
            <a:ext cx="8305800" cy="6461125"/>
            <a:chOff x="1680" y="2280"/>
            <a:chExt cx="4080" cy="3174"/>
          </a:xfrm>
        </p:grpSpPr>
        <p:grpSp>
          <p:nvGrpSpPr>
            <p:cNvPr id="5124" name="Group 4">
              <a:extLst>
                <a:ext uri="{FF2B5EF4-FFF2-40B4-BE49-F238E27FC236}">
                  <a16:creationId xmlns:a16="http://schemas.microsoft.com/office/drawing/2014/main" id="{AAF3650E-F9F3-D369-34CF-719F6D615F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2280"/>
              <a:ext cx="3174" cy="3174"/>
              <a:chOff x="768" y="1056"/>
              <a:chExt cx="3174" cy="3174"/>
            </a:xfrm>
          </p:grpSpPr>
          <p:sp>
            <p:nvSpPr>
              <p:cNvPr id="5125" name="Oval 5">
                <a:extLst>
                  <a:ext uri="{FF2B5EF4-FFF2-40B4-BE49-F238E27FC236}">
                    <a16:creationId xmlns:a16="http://schemas.microsoft.com/office/drawing/2014/main" id="{A752C233-BD53-7181-23C0-C601CC98F2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95" y="1283"/>
                <a:ext cx="2720" cy="2720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6" name="Oval 6">
                <a:extLst>
                  <a:ext uri="{FF2B5EF4-FFF2-40B4-BE49-F238E27FC236}">
                    <a16:creationId xmlns:a16="http://schemas.microsoft.com/office/drawing/2014/main" id="{7F8EA0C1-C2F0-01FB-1234-3EEC60E8049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21" y="1509"/>
                <a:ext cx="2267" cy="2267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7" name="Oval 7">
                <a:extLst>
                  <a:ext uri="{FF2B5EF4-FFF2-40B4-BE49-F238E27FC236}">
                    <a16:creationId xmlns:a16="http://schemas.microsoft.com/office/drawing/2014/main" id="{63D1585A-A802-ADC3-059E-1FFDEF3E1B3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48" y="1736"/>
                <a:ext cx="1814" cy="1814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8" name="Oval 8">
                <a:extLst>
                  <a:ext uri="{FF2B5EF4-FFF2-40B4-BE49-F238E27FC236}">
                    <a16:creationId xmlns:a16="http://schemas.microsoft.com/office/drawing/2014/main" id="{96C4D64B-1586-9F2A-8773-AE80A7D4771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75" y="1963"/>
                <a:ext cx="1360" cy="1360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9" name="Oval 9">
                <a:extLst>
                  <a:ext uri="{FF2B5EF4-FFF2-40B4-BE49-F238E27FC236}">
                    <a16:creationId xmlns:a16="http://schemas.microsoft.com/office/drawing/2014/main" id="{F611747D-CF71-517B-9E78-7F28EFA0565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01" y="2189"/>
                <a:ext cx="907" cy="907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0" name="Oval 10">
                <a:extLst>
                  <a:ext uri="{FF2B5EF4-FFF2-40B4-BE49-F238E27FC236}">
                    <a16:creationId xmlns:a16="http://schemas.microsoft.com/office/drawing/2014/main" id="{0797FCEF-5171-C536-4494-158E21DC751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28" y="2416"/>
                <a:ext cx="453" cy="453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1" name="Oval 11">
                <a:extLst>
                  <a:ext uri="{FF2B5EF4-FFF2-40B4-BE49-F238E27FC236}">
                    <a16:creationId xmlns:a16="http://schemas.microsoft.com/office/drawing/2014/main" id="{75984B08-8ED9-7A82-E15E-B952EEDEC85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43" y="2631"/>
                <a:ext cx="23" cy="23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2" name="Oval 12">
                <a:extLst>
                  <a:ext uri="{FF2B5EF4-FFF2-40B4-BE49-F238E27FC236}">
                    <a16:creationId xmlns:a16="http://schemas.microsoft.com/office/drawing/2014/main" id="{308C685F-5CE9-5051-7444-839AE03EEFF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68" y="1056"/>
                <a:ext cx="3174" cy="3174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133" name="Group 13">
              <a:extLst>
                <a:ext uri="{FF2B5EF4-FFF2-40B4-BE49-F238E27FC236}">
                  <a16:creationId xmlns:a16="http://schemas.microsoft.com/office/drawing/2014/main" id="{96941D14-C659-8D0B-7F2F-BD021E4519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86" y="2280"/>
              <a:ext cx="3174" cy="3174"/>
              <a:chOff x="768" y="1056"/>
              <a:chExt cx="3174" cy="3174"/>
            </a:xfrm>
          </p:grpSpPr>
          <p:sp>
            <p:nvSpPr>
              <p:cNvPr id="5134" name="Oval 14">
                <a:extLst>
                  <a:ext uri="{FF2B5EF4-FFF2-40B4-BE49-F238E27FC236}">
                    <a16:creationId xmlns:a16="http://schemas.microsoft.com/office/drawing/2014/main" id="{003546CC-1021-8866-D8A4-66D54A3C791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95" y="1283"/>
                <a:ext cx="2720" cy="2720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5" name="Oval 15">
                <a:extLst>
                  <a:ext uri="{FF2B5EF4-FFF2-40B4-BE49-F238E27FC236}">
                    <a16:creationId xmlns:a16="http://schemas.microsoft.com/office/drawing/2014/main" id="{B3026DE3-AD62-42EE-2C72-F22C1043DDC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21" y="1509"/>
                <a:ext cx="2267" cy="2267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6" name="Oval 16">
                <a:extLst>
                  <a:ext uri="{FF2B5EF4-FFF2-40B4-BE49-F238E27FC236}">
                    <a16:creationId xmlns:a16="http://schemas.microsoft.com/office/drawing/2014/main" id="{826F728E-BCAC-CD38-CD48-415B726255F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48" y="1736"/>
                <a:ext cx="1814" cy="1814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7" name="Oval 17">
                <a:extLst>
                  <a:ext uri="{FF2B5EF4-FFF2-40B4-BE49-F238E27FC236}">
                    <a16:creationId xmlns:a16="http://schemas.microsoft.com/office/drawing/2014/main" id="{0ECC0697-72B1-3EA1-1972-B41F10BA3BC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75" y="1963"/>
                <a:ext cx="1360" cy="1360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8" name="Oval 18">
                <a:extLst>
                  <a:ext uri="{FF2B5EF4-FFF2-40B4-BE49-F238E27FC236}">
                    <a16:creationId xmlns:a16="http://schemas.microsoft.com/office/drawing/2014/main" id="{086AA6B0-9325-D477-62D7-F8CD99ED271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01" y="2189"/>
                <a:ext cx="907" cy="907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9" name="Oval 19">
                <a:extLst>
                  <a:ext uri="{FF2B5EF4-FFF2-40B4-BE49-F238E27FC236}">
                    <a16:creationId xmlns:a16="http://schemas.microsoft.com/office/drawing/2014/main" id="{464D2F5E-BE41-CC09-EA8A-92F5DF2F98E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28" y="2416"/>
                <a:ext cx="453" cy="453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40" name="Oval 20">
                <a:extLst>
                  <a:ext uri="{FF2B5EF4-FFF2-40B4-BE49-F238E27FC236}">
                    <a16:creationId xmlns:a16="http://schemas.microsoft.com/office/drawing/2014/main" id="{8D2435DA-1460-38AE-641D-99750C5118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43" y="2631"/>
                <a:ext cx="23" cy="23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41" name="Oval 21">
                <a:extLst>
                  <a:ext uri="{FF2B5EF4-FFF2-40B4-BE49-F238E27FC236}">
                    <a16:creationId xmlns:a16="http://schemas.microsoft.com/office/drawing/2014/main" id="{9A179FA5-0AD6-A11B-CB81-70EC37C1C69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68" y="1056"/>
                <a:ext cx="3174" cy="3174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5142" name="Line 22">
            <a:extLst>
              <a:ext uri="{FF2B5EF4-FFF2-40B4-BE49-F238E27FC236}">
                <a16:creationId xmlns:a16="http://schemas.microsoft.com/office/drawing/2014/main" id="{315EF731-8A02-318C-CAFE-0FD8D8C9B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4225" y="2895600"/>
            <a:ext cx="0" cy="3962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3" name="Freeform 23">
            <a:extLst>
              <a:ext uri="{FF2B5EF4-FFF2-40B4-BE49-F238E27FC236}">
                <a16:creationId xmlns:a16="http://schemas.microsoft.com/office/drawing/2014/main" id="{12AA4344-AC9C-9A7D-BD82-780C9FA5CAED}"/>
              </a:ext>
            </a:extLst>
          </p:cNvPr>
          <p:cNvSpPr>
            <a:spLocks/>
          </p:cNvSpPr>
          <p:nvPr/>
        </p:nvSpPr>
        <p:spPr bwMode="auto">
          <a:xfrm>
            <a:off x="3810000" y="3124200"/>
            <a:ext cx="533400" cy="3857625"/>
          </a:xfrm>
          <a:custGeom>
            <a:avLst/>
            <a:gdLst>
              <a:gd name="T0" fmla="*/ 312 w 336"/>
              <a:gd name="T1" fmla="*/ 2304 h 2430"/>
              <a:gd name="T2" fmla="*/ 318 w 336"/>
              <a:gd name="T3" fmla="*/ 2292 h 2430"/>
              <a:gd name="T4" fmla="*/ 323 w 336"/>
              <a:gd name="T5" fmla="*/ 1473 h 2430"/>
              <a:gd name="T6" fmla="*/ 240 w 336"/>
              <a:gd name="T7" fmla="*/ 1056 h 2430"/>
              <a:gd name="T8" fmla="*/ 188 w 336"/>
              <a:gd name="T9" fmla="*/ 755 h 2430"/>
              <a:gd name="T10" fmla="*/ 48 w 336"/>
              <a:gd name="T11" fmla="*/ 144 h 2430"/>
              <a:gd name="T12" fmla="*/ 0 w 336"/>
              <a:gd name="T13" fmla="*/ 0 h 2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6" h="2430">
                <a:moveTo>
                  <a:pt x="312" y="2304"/>
                </a:moveTo>
                <a:cubicBezTo>
                  <a:pt x="312" y="2253"/>
                  <a:pt x="316" y="2430"/>
                  <a:pt x="318" y="2292"/>
                </a:cubicBezTo>
                <a:cubicBezTo>
                  <a:pt x="320" y="2154"/>
                  <a:pt x="336" y="1679"/>
                  <a:pt x="323" y="1473"/>
                </a:cubicBezTo>
                <a:lnTo>
                  <a:pt x="240" y="1056"/>
                </a:lnTo>
                <a:cubicBezTo>
                  <a:pt x="191" y="764"/>
                  <a:pt x="204" y="891"/>
                  <a:pt x="188" y="755"/>
                </a:cubicBezTo>
                <a:lnTo>
                  <a:pt x="48" y="144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4" name="Freeform 24">
            <a:extLst>
              <a:ext uri="{FF2B5EF4-FFF2-40B4-BE49-F238E27FC236}">
                <a16:creationId xmlns:a16="http://schemas.microsoft.com/office/drawing/2014/main" id="{CCCCF34E-E5F1-8702-5C13-75AAE2F83D26}"/>
              </a:ext>
            </a:extLst>
          </p:cNvPr>
          <p:cNvSpPr>
            <a:spLocks/>
          </p:cNvSpPr>
          <p:nvPr/>
        </p:nvSpPr>
        <p:spPr bwMode="auto">
          <a:xfrm>
            <a:off x="3048000" y="3581400"/>
            <a:ext cx="1066800" cy="3429000"/>
          </a:xfrm>
          <a:custGeom>
            <a:avLst/>
            <a:gdLst>
              <a:gd name="T0" fmla="*/ 528 w 672"/>
              <a:gd name="T1" fmla="*/ 2160 h 2160"/>
              <a:gd name="T2" fmla="*/ 672 w 672"/>
              <a:gd name="T3" fmla="*/ 1728 h 2160"/>
              <a:gd name="T4" fmla="*/ 672 w 672"/>
              <a:gd name="T5" fmla="*/ 1488 h 2160"/>
              <a:gd name="T6" fmla="*/ 552 w 672"/>
              <a:gd name="T7" fmla="*/ 1044 h 2160"/>
              <a:gd name="T8" fmla="*/ 240 w 672"/>
              <a:gd name="T9" fmla="*/ 432 h 2160"/>
              <a:gd name="T10" fmla="*/ 96 w 672"/>
              <a:gd name="T11" fmla="*/ 192 h 2160"/>
              <a:gd name="T12" fmla="*/ 0 w 672"/>
              <a:gd name="T13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72" h="2160">
                <a:moveTo>
                  <a:pt x="528" y="2160"/>
                </a:moveTo>
                <a:lnTo>
                  <a:pt x="672" y="1728"/>
                </a:lnTo>
                <a:lnTo>
                  <a:pt x="672" y="1488"/>
                </a:lnTo>
                <a:lnTo>
                  <a:pt x="552" y="1044"/>
                </a:lnTo>
                <a:lnTo>
                  <a:pt x="240" y="432"/>
                </a:lnTo>
                <a:lnTo>
                  <a:pt x="96" y="192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5" name="Freeform 25">
            <a:extLst>
              <a:ext uri="{FF2B5EF4-FFF2-40B4-BE49-F238E27FC236}">
                <a16:creationId xmlns:a16="http://schemas.microsoft.com/office/drawing/2014/main" id="{70B8E0E9-0FA9-0A3D-BD1B-121335367DB4}"/>
              </a:ext>
            </a:extLst>
          </p:cNvPr>
          <p:cNvSpPr>
            <a:spLocks/>
          </p:cNvSpPr>
          <p:nvPr/>
        </p:nvSpPr>
        <p:spPr bwMode="auto">
          <a:xfrm>
            <a:off x="2495550" y="4333875"/>
            <a:ext cx="1352550" cy="2667000"/>
          </a:xfrm>
          <a:custGeom>
            <a:avLst/>
            <a:gdLst>
              <a:gd name="T0" fmla="*/ 570 w 852"/>
              <a:gd name="T1" fmla="*/ 1680 h 1680"/>
              <a:gd name="T2" fmla="*/ 786 w 852"/>
              <a:gd name="T3" fmla="*/ 1416 h 1680"/>
              <a:gd name="T4" fmla="*/ 852 w 852"/>
              <a:gd name="T5" fmla="*/ 1212 h 1680"/>
              <a:gd name="T6" fmla="*/ 852 w 852"/>
              <a:gd name="T7" fmla="*/ 1044 h 1680"/>
              <a:gd name="T8" fmla="*/ 786 w 852"/>
              <a:gd name="T9" fmla="*/ 834 h 1680"/>
              <a:gd name="T10" fmla="*/ 534 w 852"/>
              <a:gd name="T11" fmla="*/ 516 h 1680"/>
              <a:gd name="T12" fmla="*/ 354 w 852"/>
              <a:gd name="T13" fmla="*/ 354 h 1680"/>
              <a:gd name="T14" fmla="*/ 0 w 852"/>
              <a:gd name="T15" fmla="*/ 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52" h="1680">
                <a:moveTo>
                  <a:pt x="570" y="1680"/>
                </a:moveTo>
                <a:lnTo>
                  <a:pt x="786" y="1416"/>
                </a:lnTo>
                <a:lnTo>
                  <a:pt x="852" y="1212"/>
                </a:lnTo>
                <a:lnTo>
                  <a:pt x="852" y="1044"/>
                </a:lnTo>
                <a:lnTo>
                  <a:pt x="786" y="834"/>
                </a:lnTo>
                <a:lnTo>
                  <a:pt x="534" y="516"/>
                </a:lnTo>
                <a:lnTo>
                  <a:pt x="354" y="354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6" name="Freeform 26">
            <a:extLst>
              <a:ext uri="{FF2B5EF4-FFF2-40B4-BE49-F238E27FC236}">
                <a16:creationId xmlns:a16="http://schemas.microsoft.com/office/drawing/2014/main" id="{1637BCC1-BA66-6F25-13F1-815DBF3CA6D1}"/>
              </a:ext>
            </a:extLst>
          </p:cNvPr>
          <p:cNvSpPr>
            <a:spLocks/>
          </p:cNvSpPr>
          <p:nvPr/>
        </p:nvSpPr>
        <p:spPr bwMode="auto">
          <a:xfrm>
            <a:off x="4181475" y="2924175"/>
            <a:ext cx="276225" cy="3933825"/>
          </a:xfrm>
          <a:custGeom>
            <a:avLst/>
            <a:gdLst>
              <a:gd name="T0" fmla="*/ 174 w 174"/>
              <a:gd name="T1" fmla="*/ 2478 h 2478"/>
              <a:gd name="T2" fmla="*/ 174 w 174"/>
              <a:gd name="T3" fmla="*/ 1992 h 2478"/>
              <a:gd name="T4" fmla="*/ 162 w 174"/>
              <a:gd name="T5" fmla="*/ 1452 h 2478"/>
              <a:gd name="T6" fmla="*/ 114 w 174"/>
              <a:gd name="T7" fmla="*/ 924 h 2478"/>
              <a:gd name="T8" fmla="*/ 72 w 174"/>
              <a:gd name="T9" fmla="*/ 444 h 2478"/>
              <a:gd name="T10" fmla="*/ 0 w 174"/>
              <a:gd name="T11" fmla="*/ 0 h 2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4" h="2478">
                <a:moveTo>
                  <a:pt x="174" y="2478"/>
                </a:moveTo>
                <a:lnTo>
                  <a:pt x="174" y="1992"/>
                </a:lnTo>
                <a:lnTo>
                  <a:pt x="162" y="1452"/>
                </a:lnTo>
                <a:lnTo>
                  <a:pt x="114" y="924"/>
                </a:lnTo>
                <a:lnTo>
                  <a:pt x="72" y="444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7" name="Freeform 27">
            <a:extLst>
              <a:ext uri="{FF2B5EF4-FFF2-40B4-BE49-F238E27FC236}">
                <a16:creationId xmlns:a16="http://schemas.microsoft.com/office/drawing/2014/main" id="{81A962A0-3C5B-F150-A752-8015C35F499E}"/>
              </a:ext>
            </a:extLst>
          </p:cNvPr>
          <p:cNvSpPr>
            <a:spLocks/>
          </p:cNvSpPr>
          <p:nvPr/>
        </p:nvSpPr>
        <p:spPr bwMode="auto">
          <a:xfrm>
            <a:off x="3429000" y="3343275"/>
            <a:ext cx="800100" cy="3533775"/>
          </a:xfrm>
          <a:custGeom>
            <a:avLst/>
            <a:gdLst>
              <a:gd name="T0" fmla="*/ 432 w 504"/>
              <a:gd name="T1" fmla="*/ 2226 h 2226"/>
              <a:gd name="T2" fmla="*/ 504 w 504"/>
              <a:gd name="T3" fmla="*/ 1884 h 2226"/>
              <a:gd name="T4" fmla="*/ 504 w 504"/>
              <a:gd name="T5" fmla="*/ 1614 h 2226"/>
              <a:gd name="T6" fmla="*/ 396 w 504"/>
              <a:gd name="T7" fmla="*/ 1062 h 2226"/>
              <a:gd name="T8" fmla="*/ 210 w 504"/>
              <a:gd name="T9" fmla="*/ 582 h 2226"/>
              <a:gd name="T10" fmla="*/ 66 w 504"/>
              <a:gd name="T11" fmla="*/ 138 h 2226"/>
              <a:gd name="T12" fmla="*/ 0 w 504"/>
              <a:gd name="T13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4" h="2226">
                <a:moveTo>
                  <a:pt x="432" y="2226"/>
                </a:moveTo>
                <a:lnTo>
                  <a:pt x="504" y="1884"/>
                </a:lnTo>
                <a:lnTo>
                  <a:pt x="504" y="1614"/>
                </a:lnTo>
                <a:lnTo>
                  <a:pt x="396" y="1062"/>
                </a:lnTo>
                <a:lnTo>
                  <a:pt x="210" y="582"/>
                </a:lnTo>
                <a:lnTo>
                  <a:pt x="66" y="138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8" name="Freeform 28">
            <a:extLst>
              <a:ext uri="{FF2B5EF4-FFF2-40B4-BE49-F238E27FC236}">
                <a16:creationId xmlns:a16="http://schemas.microsoft.com/office/drawing/2014/main" id="{B8DCCEE8-7E18-E62E-D192-988B36330ADF}"/>
              </a:ext>
            </a:extLst>
          </p:cNvPr>
          <p:cNvSpPr>
            <a:spLocks/>
          </p:cNvSpPr>
          <p:nvPr/>
        </p:nvSpPr>
        <p:spPr bwMode="auto">
          <a:xfrm>
            <a:off x="2743200" y="3952875"/>
            <a:ext cx="1247775" cy="2933700"/>
          </a:xfrm>
          <a:custGeom>
            <a:avLst/>
            <a:gdLst>
              <a:gd name="T0" fmla="*/ 612 w 786"/>
              <a:gd name="T1" fmla="*/ 1848 h 1848"/>
              <a:gd name="T2" fmla="*/ 732 w 786"/>
              <a:gd name="T3" fmla="*/ 1638 h 1848"/>
              <a:gd name="T4" fmla="*/ 786 w 786"/>
              <a:gd name="T5" fmla="*/ 1458 h 1848"/>
              <a:gd name="T6" fmla="*/ 786 w 786"/>
              <a:gd name="T7" fmla="*/ 1284 h 1848"/>
              <a:gd name="T8" fmla="*/ 720 w 786"/>
              <a:gd name="T9" fmla="*/ 1074 h 1848"/>
              <a:gd name="T10" fmla="*/ 564 w 786"/>
              <a:gd name="T11" fmla="*/ 780 h 1848"/>
              <a:gd name="T12" fmla="*/ 312 w 786"/>
              <a:gd name="T13" fmla="*/ 390 h 1848"/>
              <a:gd name="T14" fmla="*/ 0 w 786"/>
              <a:gd name="T15" fmla="*/ 0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86" h="1848">
                <a:moveTo>
                  <a:pt x="612" y="1848"/>
                </a:moveTo>
                <a:lnTo>
                  <a:pt x="732" y="1638"/>
                </a:lnTo>
                <a:lnTo>
                  <a:pt x="786" y="1458"/>
                </a:lnTo>
                <a:lnTo>
                  <a:pt x="786" y="1284"/>
                </a:lnTo>
                <a:lnTo>
                  <a:pt x="720" y="1074"/>
                </a:lnTo>
                <a:lnTo>
                  <a:pt x="564" y="780"/>
                </a:lnTo>
                <a:lnTo>
                  <a:pt x="312" y="39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1" name="Text Box 31">
            <a:extLst>
              <a:ext uri="{FF2B5EF4-FFF2-40B4-BE49-F238E27FC236}">
                <a16:creationId xmlns:a16="http://schemas.microsoft.com/office/drawing/2014/main" id="{C3F20E49-05B7-71DB-C4D6-DF03AD130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886200"/>
            <a:ext cx="2800350" cy="58102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600">
                <a:solidFill>
                  <a:schemeClr val="bg1"/>
                </a:solidFill>
              </a:rPr>
              <a:t>constructive interference </a:t>
            </a:r>
            <a:r>
              <a:rPr lang="en-GB" altLang="en-US" sz="1600">
                <a:solidFill>
                  <a:schemeClr val="accent1"/>
                </a:solidFill>
              </a:rPr>
              <a:t>-------</a:t>
            </a:r>
          </a:p>
          <a:p>
            <a:r>
              <a:rPr lang="en-GB" altLang="en-US" sz="1600">
                <a:solidFill>
                  <a:schemeClr val="bg1"/>
                </a:solidFill>
              </a:rPr>
              <a:t>destructive interference  </a:t>
            </a:r>
            <a:r>
              <a:rPr lang="en-GB" altLang="en-US" sz="1600">
                <a:solidFill>
                  <a:srgbClr val="FF0066"/>
                </a:solidFill>
              </a:rPr>
              <a:t>-------</a:t>
            </a:r>
            <a:endParaRPr lang="en-US" altLang="en-US" sz="1600">
              <a:solidFill>
                <a:srgbClr val="FF0066"/>
              </a:solidFill>
            </a:endParaRPr>
          </a:p>
        </p:txBody>
      </p:sp>
      <p:sp>
        <p:nvSpPr>
          <p:cNvPr id="5152" name="Text Box 32">
            <a:extLst>
              <a:ext uri="{FF2B5EF4-FFF2-40B4-BE49-F238E27FC236}">
                <a16:creationId xmlns:a16="http://schemas.microsoft.com/office/drawing/2014/main" id="{D1CC078E-6B05-883A-7948-E64C377C9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1390650"/>
            <a:ext cx="590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Path</a:t>
            </a:r>
            <a:r>
              <a:rPr lang="en-GB" altLang="en-US"/>
              <a:t> </a:t>
            </a:r>
            <a:r>
              <a:rPr lang="en-GB" altLang="en-US">
                <a:solidFill>
                  <a:schemeClr val="bg1"/>
                </a:solidFill>
              </a:rPr>
              <a:t>difference for constructive interference </a:t>
            </a:r>
            <a:r>
              <a:rPr lang="en-GB" altLang="en-US"/>
              <a:t> </a:t>
            </a:r>
            <a:r>
              <a:rPr lang="en-GB" altLang="en-US">
                <a:solidFill>
                  <a:schemeClr val="bg1"/>
                </a:solidFill>
              </a:rPr>
              <a:t>=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153" name="Text Box 33">
            <a:extLst>
              <a:ext uri="{FF2B5EF4-FFF2-40B4-BE49-F238E27FC236}">
                <a16:creationId xmlns:a16="http://schemas.microsoft.com/office/drawing/2014/main" id="{B6A15BAC-38F2-D4EB-4EF1-6426623CD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650" y="2457450"/>
            <a:ext cx="32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FF00"/>
                </a:solidFill>
              </a:rPr>
              <a:t>0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5154" name="Text Box 34">
            <a:extLst>
              <a:ext uri="{FF2B5EF4-FFF2-40B4-BE49-F238E27FC236}">
                <a16:creationId xmlns:a16="http://schemas.microsoft.com/office/drawing/2014/main" id="{80E98AAF-DC23-B99E-A761-3E852093D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2825" y="2495550"/>
            <a:ext cx="32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FF00"/>
                </a:solidFill>
                <a:sym typeface="Symbol" panose="05050102010706020507" pitchFamily="18" charset="2"/>
              </a:rPr>
              <a:t></a:t>
            </a:r>
            <a:endParaRPr lang="en-US" altLang="en-US">
              <a:solidFill>
                <a:srgbClr val="FFFF00"/>
              </a:solidFill>
              <a:sym typeface="Symbol" panose="05050102010706020507" pitchFamily="18" charset="2"/>
            </a:endParaRPr>
          </a:p>
        </p:txBody>
      </p:sp>
      <p:sp>
        <p:nvSpPr>
          <p:cNvPr id="5155" name="Text Box 35">
            <a:extLst>
              <a:ext uri="{FF2B5EF4-FFF2-40B4-BE49-F238E27FC236}">
                <a16:creationId xmlns:a16="http://schemas.microsoft.com/office/drawing/2014/main" id="{BE90EBAE-F031-BA22-67C7-A0A023E46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3067050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FF00"/>
                </a:solidFill>
              </a:rPr>
              <a:t>2</a:t>
            </a:r>
            <a:r>
              <a:rPr lang="en-GB" altLang="en-US" sz="1800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FFFF00"/>
                </a:solidFill>
                <a:sym typeface="Symbol" panose="05050102010706020507" pitchFamily="18" charset="2"/>
              </a:rPr>
              <a:t></a:t>
            </a:r>
            <a:endParaRPr lang="en-US" altLang="en-US">
              <a:solidFill>
                <a:srgbClr val="FFFF00"/>
              </a:solidFill>
              <a:sym typeface="Symbol" panose="05050102010706020507" pitchFamily="18" charset="2"/>
            </a:endParaRPr>
          </a:p>
        </p:txBody>
      </p:sp>
      <p:sp>
        <p:nvSpPr>
          <p:cNvPr id="5156" name="Text Box 36">
            <a:extLst>
              <a:ext uri="{FF2B5EF4-FFF2-40B4-BE49-F238E27FC236}">
                <a16:creationId xmlns:a16="http://schemas.microsoft.com/office/drawing/2014/main" id="{9C235A76-61DF-1F75-E4EE-0F9E2812F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38290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FF00"/>
                </a:solidFill>
                <a:sym typeface="Symbol" panose="05050102010706020507" pitchFamily="18" charset="2"/>
              </a:rPr>
              <a:t>3</a:t>
            </a:r>
            <a:endParaRPr lang="en-US" altLang="en-US">
              <a:solidFill>
                <a:srgbClr val="FFFF00"/>
              </a:solidFill>
              <a:sym typeface="Symbol" panose="05050102010706020507" pitchFamily="18" charset="2"/>
            </a:endParaRPr>
          </a:p>
        </p:txBody>
      </p:sp>
      <p:sp>
        <p:nvSpPr>
          <p:cNvPr id="5160" name="Text Box 40">
            <a:extLst>
              <a:ext uri="{FF2B5EF4-FFF2-40B4-BE49-F238E27FC236}">
                <a16:creationId xmlns:a16="http://schemas.microsoft.com/office/drawing/2014/main" id="{EB3F290A-DADB-5C71-ADC5-B1E51A3A0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0" y="1362075"/>
            <a:ext cx="81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FF00"/>
                </a:solidFill>
              </a:rPr>
              <a:t>n </a:t>
            </a:r>
            <a:r>
              <a:rPr lang="en-GB" altLang="en-US">
                <a:solidFill>
                  <a:srgbClr val="FFFF00"/>
                </a:solidFill>
                <a:sym typeface="Symbol" panose="05050102010706020507" pitchFamily="18" charset="2"/>
              </a:rPr>
              <a:t></a:t>
            </a:r>
            <a:endParaRPr lang="en-US" altLang="en-US">
              <a:solidFill>
                <a:srgbClr val="FFFF00"/>
              </a:solidFill>
              <a:sym typeface="Symbol" panose="05050102010706020507" pitchFamily="18" charset="2"/>
            </a:endParaRPr>
          </a:p>
        </p:txBody>
      </p:sp>
      <p:sp>
        <p:nvSpPr>
          <p:cNvPr id="5161" name="Text Box 41">
            <a:extLst>
              <a:ext uri="{FF2B5EF4-FFF2-40B4-BE49-F238E27FC236}">
                <a16:creationId xmlns:a16="http://schemas.microsoft.com/office/drawing/2014/main" id="{DE36D80C-A314-59D6-ED08-4227EA2EA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8025" y="1876425"/>
            <a:ext cx="303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(where n is an integer)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2" grpId="0" autoUpdateAnimBg="0"/>
      <p:bldP spid="5153" grpId="0" autoUpdateAnimBg="0"/>
      <p:bldP spid="5154" grpId="0" autoUpdateAnimBg="0"/>
      <p:bldP spid="5155" grpId="0" autoUpdateAnimBg="0"/>
      <p:bldP spid="5156" grpId="0" autoUpdateAnimBg="0"/>
      <p:bldP spid="5160" grpId="0" autoUpdateAnimBg="0"/>
      <p:bldP spid="516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F72A6C-2F10-5CB1-7BB2-030BA5D12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GB" altLang="en-US" sz="3600">
                <a:solidFill>
                  <a:schemeClr val="bg1"/>
                </a:solidFill>
              </a:rPr>
              <a:t>Two source interference</a:t>
            </a:r>
            <a:endParaRPr lang="en-US" altLang="en-US" sz="3600">
              <a:solidFill>
                <a:schemeClr val="bg1"/>
              </a:solidFill>
            </a:endParaRPr>
          </a:p>
        </p:txBody>
      </p:sp>
      <p:grpSp>
        <p:nvGrpSpPr>
          <p:cNvPr id="6147" name="Group 3">
            <a:extLst>
              <a:ext uri="{FF2B5EF4-FFF2-40B4-BE49-F238E27FC236}">
                <a16:creationId xmlns:a16="http://schemas.microsoft.com/office/drawing/2014/main" id="{B3ED9DD8-4448-23DE-0D6F-64BF2F834A0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95600"/>
            <a:ext cx="8305800" cy="6461125"/>
            <a:chOff x="1680" y="2280"/>
            <a:chExt cx="4080" cy="3174"/>
          </a:xfrm>
        </p:grpSpPr>
        <p:grpSp>
          <p:nvGrpSpPr>
            <p:cNvPr id="6148" name="Group 4">
              <a:extLst>
                <a:ext uri="{FF2B5EF4-FFF2-40B4-BE49-F238E27FC236}">
                  <a16:creationId xmlns:a16="http://schemas.microsoft.com/office/drawing/2014/main" id="{0479095F-8704-64E5-5FDE-0E2DDE4EC6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2280"/>
              <a:ext cx="3174" cy="3174"/>
              <a:chOff x="768" y="1056"/>
              <a:chExt cx="3174" cy="3174"/>
            </a:xfrm>
          </p:grpSpPr>
          <p:sp>
            <p:nvSpPr>
              <p:cNvPr id="6149" name="Oval 5">
                <a:extLst>
                  <a:ext uri="{FF2B5EF4-FFF2-40B4-BE49-F238E27FC236}">
                    <a16:creationId xmlns:a16="http://schemas.microsoft.com/office/drawing/2014/main" id="{2F932DD1-0DB9-8942-DFD3-26D90B1A78A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95" y="1283"/>
                <a:ext cx="2720" cy="2720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0" name="Oval 6">
                <a:extLst>
                  <a:ext uri="{FF2B5EF4-FFF2-40B4-BE49-F238E27FC236}">
                    <a16:creationId xmlns:a16="http://schemas.microsoft.com/office/drawing/2014/main" id="{41AAEC74-AD46-A22B-5164-52C72080B4E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21" y="1509"/>
                <a:ext cx="2267" cy="2267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1" name="Oval 7">
                <a:extLst>
                  <a:ext uri="{FF2B5EF4-FFF2-40B4-BE49-F238E27FC236}">
                    <a16:creationId xmlns:a16="http://schemas.microsoft.com/office/drawing/2014/main" id="{2D3EDBB6-48BA-8DBF-E311-A348C617FD1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48" y="1736"/>
                <a:ext cx="1814" cy="1814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2" name="Oval 8">
                <a:extLst>
                  <a:ext uri="{FF2B5EF4-FFF2-40B4-BE49-F238E27FC236}">
                    <a16:creationId xmlns:a16="http://schemas.microsoft.com/office/drawing/2014/main" id="{771952E3-EDF9-D5D4-51F3-071F9AB7AB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75" y="1963"/>
                <a:ext cx="1360" cy="1360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3" name="Oval 9">
                <a:extLst>
                  <a:ext uri="{FF2B5EF4-FFF2-40B4-BE49-F238E27FC236}">
                    <a16:creationId xmlns:a16="http://schemas.microsoft.com/office/drawing/2014/main" id="{1DCE6D74-ACA1-BBA6-1373-0003DB58C0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01" y="2189"/>
                <a:ext cx="907" cy="907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4" name="Oval 10">
                <a:extLst>
                  <a:ext uri="{FF2B5EF4-FFF2-40B4-BE49-F238E27FC236}">
                    <a16:creationId xmlns:a16="http://schemas.microsoft.com/office/drawing/2014/main" id="{B0685DD8-618B-488B-E718-91F8ECCAB87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28" y="2416"/>
                <a:ext cx="453" cy="453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5" name="Oval 11">
                <a:extLst>
                  <a:ext uri="{FF2B5EF4-FFF2-40B4-BE49-F238E27FC236}">
                    <a16:creationId xmlns:a16="http://schemas.microsoft.com/office/drawing/2014/main" id="{56D49FF4-9298-A34C-CB08-1316B0393AC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43" y="2631"/>
                <a:ext cx="23" cy="23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6" name="Oval 12">
                <a:extLst>
                  <a:ext uri="{FF2B5EF4-FFF2-40B4-BE49-F238E27FC236}">
                    <a16:creationId xmlns:a16="http://schemas.microsoft.com/office/drawing/2014/main" id="{CDBBE13D-4689-8402-D59D-EEAC17675AD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68" y="1056"/>
                <a:ext cx="3174" cy="3174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157" name="Group 13">
              <a:extLst>
                <a:ext uri="{FF2B5EF4-FFF2-40B4-BE49-F238E27FC236}">
                  <a16:creationId xmlns:a16="http://schemas.microsoft.com/office/drawing/2014/main" id="{47C7BB72-D94C-7E9C-3977-57E11E0FAD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86" y="2280"/>
              <a:ext cx="3174" cy="3174"/>
              <a:chOff x="768" y="1056"/>
              <a:chExt cx="3174" cy="3174"/>
            </a:xfrm>
          </p:grpSpPr>
          <p:sp>
            <p:nvSpPr>
              <p:cNvPr id="6158" name="Oval 14">
                <a:extLst>
                  <a:ext uri="{FF2B5EF4-FFF2-40B4-BE49-F238E27FC236}">
                    <a16:creationId xmlns:a16="http://schemas.microsoft.com/office/drawing/2014/main" id="{6E044DFB-769C-B2B1-6655-03CE7105B3F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95" y="1283"/>
                <a:ext cx="2720" cy="2720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9" name="Oval 15">
                <a:extLst>
                  <a:ext uri="{FF2B5EF4-FFF2-40B4-BE49-F238E27FC236}">
                    <a16:creationId xmlns:a16="http://schemas.microsoft.com/office/drawing/2014/main" id="{75F7E44C-AFF0-7D0E-3B0F-7D28606C8E7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21" y="1509"/>
                <a:ext cx="2267" cy="2267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0" name="Oval 16">
                <a:extLst>
                  <a:ext uri="{FF2B5EF4-FFF2-40B4-BE49-F238E27FC236}">
                    <a16:creationId xmlns:a16="http://schemas.microsoft.com/office/drawing/2014/main" id="{49CF5ACD-251A-A8FC-49A3-F8374609C40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48" y="1736"/>
                <a:ext cx="1814" cy="1814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1" name="Oval 17">
                <a:extLst>
                  <a:ext uri="{FF2B5EF4-FFF2-40B4-BE49-F238E27FC236}">
                    <a16:creationId xmlns:a16="http://schemas.microsoft.com/office/drawing/2014/main" id="{EC2F8534-889B-0EFB-31E9-4D32C830370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75" y="1963"/>
                <a:ext cx="1360" cy="1360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2" name="Oval 18">
                <a:extLst>
                  <a:ext uri="{FF2B5EF4-FFF2-40B4-BE49-F238E27FC236}">
                    <a16:creationId xmlns:a16="http://schemas.microsoft.com/office/drawing/2014/main" id="{111658B8-F02D-3CFD-BA41-FC1B7226DF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01" y="2189"/>
                <a:ext cx="907" cy="907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3" name="Oval 19">
                <a:extLst>
                  <a:ext uri="{FF2B5EF4-FFF2-40B4-BE49-F238E27FC236}">
                    <a16:creationId xmlns:a16="http://schemas.microsoft.com/office/drawing/2014/main" id="{A623C289-1B48-6087-1838-B232B77E2F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28" y="2416"/>
                <a:ext cx="453" cy="453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4" name="Oval 20">
                <a:extLst>
                  <a:ext uri="{FF2B5EF4-FFF2-40B4-BE49-F238E27FC236}">
                    <a16:creationId xmlns:a16="http://schemas.microsoft.com/office/drawing/2014/main" id="{A3724062-479B-9F15-1122-97A4F241EE3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43" y="2631"/>
                <a:ext cx="23" cy="23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5" name="Oval 21">
                <a:extLst>
                  <a:ext uri="{FF2B5EF4-FFF2-40B4-BE49-F238E27FC236}">
                    <a16:creationId xmlns:a16="http://schemas.microsoft.com/office/drawing/2014/main" id="{77E9AF6A-A88F-7518-5B6E-334D3703AA4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68" y="1056"/>
                <a:ext cx="3174" cy="3174"/>
              </a:xfrm>
              <a:prstGeom prst="ellips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6166" name="Line 22">
            <a:extLst>
              <a:ext uri="{FF2B5EF4-FFF2-40B4-BE49-F238E27FC236}">
                <a16:creationId xmlns:a16="http://schemas.microsoft.com/office/drawing/2014/main" id="{2A414033-1945-A8C2-7964-7B5DD874B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4225" y="2895600"/>
            <a:ext cx="0" cy="3962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7" name="Freeform 23">
            <a:extLst>
              <a:ext uri="{FF2B5EF4-FFF2-40B4-BE49-F238E27FC236}">
                <a16:creationId xmlns:a16="http://schemas.microsoft.com/office/drawing/2014/main" id="{D55AEE10-1422-DD5C-63B9-7F4ECE51F785}"/>
              </a:ext>
            </a:extLst>
          </p:cNvPr>
          <p:cNvSpPr>
            <a:spLocks/>
          </p:cNvSpPr>
          <p:nvPr/>
        </p:nvSpPr>
        <p:spPr bwMode="auto">
          <a:xfrm>
            <a:off x="3810000" y="3124200"/>
            <a:ext cx="533400" cy="3857625"/>
          </a:xfrm>
          <a:custGeom>
            <a:avLst/>
            <a:gdLst>
              <a:gd name="T0" fmla="*/ 312 w 336"/>
              <a:gd name="T1" fmla="*/ 2304 h 2430"/>
              <a:gd name="T2" fmla="*/ 318 w 336"/>
              <a:gd name="T3" fmla="*/ 2292 h 2430"/>
              <a:gd name="T4" fmla="*/ 323 w 336"/>
              <a:gd name="T5" fmla="*/ 1473 h 2430"/>
              <a:gd name="T6" fmla="*/ 240 w 336"/>
              <a:gd name="T7" fmla="*/ 1056 h 2430"/>
              <a:gd name="T8" fmla="*/ 188 w 336"/>
              <a:gd name="T9" fmla="*/ 755 h 2430"/>
              <a:gd name="T10" fmla="*/ 48 w 336"/>
              <a:gd name="T11" fmla="*/ 144 h 2430"/>
              <a:gd name="T12" fmla="*/ 0 w 336"/>
              <a:gd name="T13" fmla="*/ 0 h 2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6" h="2430">
                <a:moveTo>
                  <a:pt x="312" y="2304"/>
                </a:moveTo>
                <a:cubicBezTo>
                  <a:pt x="312" y="2253"/>
                  <a:pt x="316" y="2430"/>
                  <a:pt x="318" y="2292"/>
                </a:cubicBezTo>
                <a:cubicBezTo>
                  <a:pt x="320" y="2154"/>
                  <a:pt x="336" y="1679"/>
                  <a:pt x="323" y="1473"/>
                </a:cubicBezTo>
                <a:lnTo>
                  <a:pt x="240" y="1056"/>
                </a:lnTo>
                <a:cubicBezTo>
                  <a:pt x="191" y="764"/>
                  <a:pt x="204" y="891"/>
                  <a:pt x="188" y="755"/>
                </a:cubicBezTo>
                <a:lnTo>
                  <a:pt x="48" y="144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8" name="Freeform 24">
            <a:extLst>
              <a:ext uri="{FF2B5EF4-FFF2-40B4-BE49-F238E27FC236}">
                <a16:creationId xmlns:a16="http://schemas.microsoft.com/office/drawing/2014/main" id="{5F93173E-D409-82B8-8ADE-46FBF401F2C8}"/>
              </a:ext>
            </a:extLst>
          </p:cNvPr>
          <p:cNvSpPr>
            <a:spLocks/>
          </p:cNvSpPr>
          <p:nvPr/>
        </p:nvSpPr>
        <p:spPr bwMode="auto">
          <a:xfrm>
            <a:off x="3048000" y="3581400"/>
            <a:ext cx="1066800" cy="3429000"/>
          </a:xfrm>
          <a:custGeom>
            <a:avLst/>
            <a:gdLst>
              <a:gd name="T0" fmla="*/ 528 w 672"/>
              <a:gd name="T1" fmla="*/ 2160 h 2160"/>
              <a:gd name="T2" fmla="*/ 672 w 672"/>
              <a:gd name="T3" fmla="*/ 1728 h 2160"/>
              <a:gd name="T4" fmla="*/ 672 w 672"/>
              <a:gd name="T5" fmla="*/ 1488 h 2160"/>
              <a:gd name="T6" fmla="*/ 552 w 672"/>
              <a:gd name="T7" fmla="*/ 1044 h 2160"/>
              <a:gd name="T8" fmla="*/ 240 w 672"/>
              <a:gd name="T9" fmla="*/ 432 h 2160"/>
              <a:gd name="T10" fmla="*/ 96 w 672"/>
              <a:gd name="T11" fmla="*/ 192 h 2160"/>
              <a:gd name="T12" fmla="*/ 0 w 672"/>
              <a:gd name="T13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72" h="2160">
                <a:moveTo>
                  <a:pt x="528" y="2160"/>
                </a:moveTo>
                <a:lnTo>
                  <a:pt x="672" y="1728"/>
                </a:lnTo>
                <a:lnTo>
                  <a:pt x="672" y="1488"/>
                </a:lnTo>
                <a:lnTo>
                  <a:pt x="552" y="1044"/>
                </a:lnTo>
                <a:lnTo>
                  <a:pt x="240" y="432"/>
                </a:lnTo>
                <a:lnTo>
                  <a:pt x="96" y="192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9" name="Freeform 25">
            <a:extLst>
              <a:ext uri="{FF2B5EF4-FFF2-40B4-BE49-F238E27FC236}">
                <a16:creationId xmlns:a16="http://schemas.microsoft.com/office/drawing/2014/main" id="{C1A619B0-B614-2FD4-3A07-7409C0C2CF9D}"/>
              </a:ext>
            </a:extLst>
          </p:cNvPr>
          <p:cNvSpPr>
            <a:spLocks/>
          </p:cNvSpPr>
          <p:nvPr/>
        </p:nvSpPr>
        <p:spPr bwMode="auto">
          <a:xfrm>
            <a:off x="2495550" y="4333875"/>
            <a:ext cx="1352550" cy="2667000"/>
          </a:xfrm>
          <a:custGeom>
            <a:avLst/>
            <a:gdLst>
              <a:gd name="T0" fmla="*/ 570 w 852"/>
              <a:gd name="T1" fmla="*/ 1680 h 1680"/>
              <a:gd name="T2" fmla="*/ 786 w 852"/>
              <a:gd name="T3" fmla="*/ 1416 h 1680"/>
              <a:gd name="T4" fmla="*/ 852 w 852"/>
              <a:gd name="T5" fmla="*/ 1212 h 1680"/>
              <a:gd name="T6" fmla="*/ 852 w 852"/>
              <a:gd name="T7" fmla="*/ 1044 h 1680"/>
              <a:gd name="T8" fmla="*/ 786 w 852"/>
              <a:gd name="T9" fmla="*/ 834 h 1680"/>
              <a:gd name="T10" fmla="*/ 534 w 852"/>
              <a:gd name="T11" fmla="*/ 516 h 1680"/>
              <a:gd name="T12" fmla="*/ 354 w 852"/>
              <a:gd name="T13" fmla="*/ 354 h 1680"/>
              <a:gd name="T14" fmla="*/ 0 w 852"/>
              <a:gd name="T15" fmla="*/ 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52" h="1680">
                <a:moveTo>
                  <a:pt x="570" y="1680"/>
                </a:moveTo>
                <a:lnTo>
                  <a:pt x="786" y="1416"/>
                </a:lnTo>
                <a:lnTo>
                  <a:pt x="852" y="1212"/>
                </a:lnTo>
                <a:lnTo>
                  <a:pt x="852" y="1044"/>
                </a:lnTo>
                <a:lnTo>
                  <a:pt x="786" y="834"/>
                </a:lnTo>
                <a:lnTo>
                  <a:pt x="534" y="516"/>
                </a:lnTo>
                <a:lnTo>
                  <a:pt x="354" y="354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0" name="Freeform 26">
            <a:extLst>
              <a:ext uri="{FF2B5EF4-FFF2-40B4-BE49-F238E27FC236}">
                <a16:creationId xmlns:a16="http://schemas.microsoft.com/office/drawing/2014/main" id="{1CE81BF3-8833-31D5-37E4-957D1410C545}"/>
              </a:ext>
            </a:extLst>
          </p:cNvPr>
          <p:cNvSpPr>
            <a:spLocks/>
          </p:cNvSpPr>
          <p:nvPr/>
        </p:nvSpPr>
        <p:spPr bwMode="auto">
          <a:xfrm>
            <a:off x="4181475" y="2924175"/>
            <a:ext cx="276225" cy="3933825"/>
          </a:xfrm>
          <a:custGeom>
            <a:avLst/>
            <a:gdLst>
              <a:gd name="T0" fmla="*/ 174 w 174"/>
              <a:gd name="T1" fmla="*/ 2478 h 2478"/>
              <a:gd name="T2" fmla="*/ 174 w 174"/>
              <a:gd name="T3" fmla="*/ 1992 h 2478"/>
              <a:gd name="T4" fmla="*/ 162 w 174"/>
              <a:gd name="T5" fmla="*/ 1452 h 2478"/>
              <a:gd name="T6" fmla="*/ 114 w 174"/>
              <a:gd name="T7" fmla="*/ 924 h 2478"/>
              <a:gd name="T8" fmla="*/ 72 w 174"/>
              <a:gd name="T9" fmla="*/ 444 h 2478"/>
              <a:gd name="T10" fmla="*/ 0 w 174"/>
              <a:gd name="T11" fmla="*/ 0 h 2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4" h="2478">
                <a:moveTo>
                  <a:pt x="174" y="2478"/>
                </a:moveTo>
                <a:lnTo>
                  <a:pt x="174" y="1992"/>
                </a:lnTo>
                <a:lnTo>
                  <a:pt x="162" y="1452"/>
                </a:lnTo>
                <a:lnTo>
                  <a:pt x="114" y="924"/>
                </a:lnTo>
                <a:lnTo>
                  <a:pt x="72" y="444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1" name="Freeform 27">
            <a:extLst>
              <a:ext uri="{FF2B5EF4-FFF2-40B4-BE49-F238E27FC236}">
                <a16:creationId xmlns:a16="http://schemas.microsoft.com/office/drawing/2014/main" id="{50E01D7A-2ECB-24F1-2EE7-DD3F5B53E69E}"/>
              </a:ext>
            </a:extLst>
          </p:cNvPr>
          <p:cNvSpPr>
            <a:spLocks/>
          </p:cNvSpPr>
          <p:nvPr/>
        </p:nvSpPr>
        <p:spPr bwMode="auto">
          <a:xfrm>
            <a:off x="3429000" y="3343275"/>
            <a:ext cx="800100" cy="3533775"/>
          </a:xfrm>
          <a:custGeom>
            <a:avLst/>
            <a:gdLst>
              <a:gd name="T0" fmla="*/ 432 w 504"/>
              <a:gd name="T1" fmla="*/ 2226 h 2226"/>
              <a:gd name="T2" fmla="*/ 504 w 504"/>
              <a:gd name="T3" fmla="*/ 1884 h 2226"/>
              <a:gd name="T4" fmla="*/ 504 w 504"/>
              <a:gd name="T5" fmla="*/ 1614 h 2226"/>
              <a:gd name="T6" fmla="*/ 396 w 504"/>
              <a:gd name="T7" fmla="*/ 1062 h 2226"/>
              <a:gd name="T8" fmla="*/ 210 w 504"/>
              <a:gd name="T9" fmla="*/ 582 h 2226"/>
              <a:gd name="T10" fmla="*/ 66 w 504"/>
              <a:gd name="T11" fmla="*/ 138 h 2226"/>
              <a:gd name="T12" fmla="*/ 0 w 504"/>
              <a:gd name="T13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4" h="2226">
                <a:moveTo>
                  <a:pt x="432" y="2226"/>
                </a:moveTo>
                <a:lnTo>
                  <a:pt x="504" y="1884"/>
                </a:lnTo>
                <a:lnTo>
                  <a:pt x="504" y="1614"/>
                </a:lnTo>
                <a:lnTo>
                  <a:pt x="396" y="1062"/>
                </a:lnTo>
                <a:lnTo>
                  <a:pt x="210" y="582"/>
                </a:lnTo>
                <a:lnTo>
                  <a:pt x="66" y="138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2" name="Freeform 28">
            <a:extLst>
              <a:ext uri="{FF2B5EF4-FFF2-40B4-BE49-F238E27FC236}">
                <a16:creationId xmlns:a16="http://schemas.microsoft.com/office/drawing/2014/main" id="{BEDBE47D-63B6-FBF2-B79C-F94EBC02FFA9}"/>
              </a:ext>
            </a:extLst>
          </p:cNvPr>
          <p:cNvSpPr>
            <a:spLocks/>
          </p:cNvSpPr>
          <p:nvPr/>
        </p:nvSpPr>
        <p:spPr bwMode="auto">
          <a:xfrm>
            <a:off x="2743200" y="3952875"/>
            <a:ext cx="1247775" cy="2933700"/>
          </a:xfrm>
          <a:custGeom>
            <a:avLst/>
            <a:gdLst>
              <a:gd name="T0" fmla="*/ 612 w 786"/>
              <a:gd name="T1" fmla="*/ 1848 h 1848"/>
              <a:gd name="T2" fmla="*/ 732 w 786"/>
              <a:gd name="T3" fmla="*/ 1638 h 1848"/>
              <a:gd name="T4" fmla="*/ 786 w 786"/>
              <a:gd name="T5" fmla="*/ 1458 h 1848"/>
              <a:gd name="T6" fmla="*/ 786 w 786"/>
              <a:gd name="T7" fmla="*/ 1284 h 1848"/>
              <a:gd name="T8" fmla="*/ 720 w 786"/>
              <a:gd name="T9" fmla="*/ 1074 h 1848"/>
              <a:gd name="T10" fmla="*/ 564 w 786"/>
              <a:gd name="T11" fmla="*/ 780 h 1848"/>
              <a:gd name="T12" fmla="*/ 312 w 786"/>
              <a:gd name="T13" fmla="*/ 390 h 1848"/>
              <a:gd name="T14" fmla="*/ 0 w 786"/>
              <a:gd name="T15" fmla="*/ 0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86" h="1848">
                <a:moveTo>
                  <a:pt x="612" y="1848"/>
                </a:moveTo>
                <a:lnTo>
                  <a:pt x="732" y="1638"/>
                </a:lnTo>
                <a:lnTo>
                  <a:pt x="786" y="1458"/>
                </a:lnTo>
                <a:lnTo>
                  <a:pt x="786" y="1284"/>
                </a:lnTo>
                <a:lnTo>
                  <a:pt x="720" y="1074"/>
                </a:lnTo>
                <a:lnTo>
                  <a:pt x="564" y="780"/>
                </a:lnTo>
                <a:lnTo>
                  <a:pt x="312" y="39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3" name="Text Box 29">
            <a:extLst>
              <a:ext uri="{FF2B5EF4-FFF2-40B4-BE49-F238E27FC236}">
                <a16:creationId xmlns:a16="http://schemas.microsoft.com/office/drawing/2014/main" id="{C10813BC-2F26-06BD-C4D9-11B37D972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886200"/>
            <a:ext cx="2800350" cy="58102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600">
                <a:solidFill>
                  <a:schemeClr val="bg1"/>
                </a:solidFill>
              </a:rPr>
              <a:t>constructive interference </a:t>
            </a:r>
            <a:r>
              <a:rPr lang="en-GB" altLang="en-US" sz="1600">
                <a:solidFill>
                  <a:schemeClr val="accent1"/>
                </a:solidFill>
              </a:rPr>
              <a:t>-------</a:t>
            </a:r>
          </a:p>
          <a:p>
            <a:r>
              <a:rPr lang="en-GB" altLang="en-US" sz="1600">
                <a:solidFill>
                  <a:schemeClr val="bg1"/>
                </a:solidFill>
              </a:rPr>
              <a:t>destructive interference  </a:t>
            </a:r>
            <a:r>
              <a:rPr lang="en-GB" altLang="en-US" sz="1600">
                <a:solidFill>
                  <a:srgbClr val="FF0066"/>
                </a:solidFill>
              </a:rPr>
              <a:t>-------</a:t>
            </a:r>
            <a:endParaRPr lang="en-US" altLang="en-US" sz="1600">
              <a:solidFill>
                <a:srgbClr val="FF0066"/>
              </a:solidFill>
            </a:endParaRPr>
          </a:p>
        </p:txBody>
      </p:sp>
      <p:sp>
        <p:nvSpPr>
          <p:cNvPr id="6175" name="Text Box 31">
            <a:extLst>
              <a:ext uri="{FF2B5EF4-FFF2-40B4-BE49-F238E27FC236}">
                <a16:creationId xmlns:a16="http://schemas.microsoft.com/office/drawing/2014/main" id="{94B6E0BF-3173-C734-D989-73077D558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2457450"/>
            <a:ext cx="638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½</a:t>
            </a:r>
            <a:r>
              <a:rPr lang="en-GB" altLang="en-US">
                <a:solidFill>
                  <a:srgbClr val="FFFF00"/>
                </a:solidFill>
                <a:sym typeface="Symbol" panose="05050102010706020507" pitchFamily="18" charset="2"/>
              </a:rPr>
              <a:t></a:t>
            </a:r>
            <a:endParaRPr lang="en-US" altLang="en-US">
              <a:solidFill>
                <a:srgbClr val="FFFF00"/>
              </a:solidFill>
              <a:sym typeface="Symbol" panose="05050102010706020507" pitchFamily="18" charset="2"/>
            </a:endParaRPr>
          </a:p>
        </p:txBody>
      </p:sp>
      <p:sp>
        <p:nvSpPr>
          <p:cNvPr id="6176" name="Text Box 32">
            <a:extLst>
              <a:ext uri="{FF2B5EF4-FFF2-40B4-BE49-F238E27FC236}">
                <a16:creationId xmlns:a16="http://schemas.microsoft.com/office/drawing/2014/main" id="{0663DAD9-E89A-B1A1-4E03-0F60ECE18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1325" y="291465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1½</a:t>
            </a:r>
            <a:r>
              <a:rPr lang="en-GB" altLang="en-US">
                <a:solidFill>
                  <a:srgbClr val="FFFF00"/>
                </a:solidFill>
                <a:sym typeface="Symbol" panose="05050102010706020507" pitchFamily="18" charset="2"/>
              </a:rPr>
              <a:t> </a:t>
            </a:r>
            <a:endParaRPr lang="en-US" altLang="en-US">
              <a:solidFill>
                <a:srgbClr val="FFFF00"/>
              </a:solidFill>
              <a:sym typeface="Symbol" panose="05050102010706020507" pitchFamily="18" charset="2"/>
            </a:endParaRPr>
          </a:p>
        </p:txBody>
      </p:sp>
      <p:sp>
        <p:nvSpPr>
          <p:cNvPr id="6177" name="Text Box 33">
            <a:extLst>
              <a:ext uri="{FF2B5EF4-FFF2-40B4-BE49-F238E27FC236}">
                <a16:creationId xmlns:a16="http://schemas.microsoft.com/office/drawing/2014/main" id="{5FC5F6CB-F0C7-9395-24D4-7ED762E36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3571875"/>
            <a:ext cx="1009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2½</a:t>
            </a:r>
            <a:r>
              <a:rPr lang="en-GB" altLang="en-US">
                <a:solidFill>
                  <a:srgbClr val="FFFF00"/>
                </a:solidFill>
                <a:sym typeface="Symbol" panose="05050102010706020507" pitchFamily="18" charset="2"/>
              </a:rPr>
              <a:t> </a:t>
            </a:r>
            <a:endParaRPr lang="en-US" altLang="en-US">
              <a:solidFill>
                <a:srgbClr val="FFFF00"/>
              </a:solidFill>
              <a:sym typeface="Symbol" panose="05050102010706020507" pitchFamily="18" charset="2"/>
            </a:endParaRPr>
          </a:p>
        </p:txBody>
      </p:sp>
      <p:sp>
        <p:nvSpPr>
          <p:cNvPr id="6180" name="Text Box 36">
            <a:extLst>
              <a:ext uri="{FF2B5EF4-FFF2-40B4-BE49-F238E27FC236}">
                <a16:creationId xmlns:a16="http://schemas.microsoft.com/office/drawing/2014/main" id="{DD1F0220-D564-E48B-F24F-9DDFA4677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1390650"/>
            <a:ext cx="590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Path</a:t>
            </a:r>
            <a:r>
              <a:rPr lang="en-GB" altLang="en-US"/>
              <a:t> </a:t>
            </a:r>
            <a:r>
              <a:rPr lang="en-GB" altLang="en-US">
                <a:solidFill>
                  <a:schemeClr val="bg1"/>
                </a:solidFill>
              </a:rPr>
              <a:t>difference for destructive interference </a:t>
            </a:r>
            <a:r>
              <a:rPr lang="en-GB" altLang="en-US"/>
              <a:t> </a:t>
            </a:r>
            <a:r>
              <a:rPr lang="en-GB" altLang="en-US">
                <a:solidFill>
                  <a:schemeClr val="bg1"/>
                </a:solidFill>
              </a:rPr>
              <a:t>=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81" name="Text Box 37">
            <a:extLst>
              <a:ext uri="{FF2B5EF4-FFF2-40B4-BE49-F238E27FC236}">
                <a16:creationId xmlns:a16="http://schemas.microsoft.com/office/drawing/2014/main" id="{6437804F-43EE-7345-B06E-3849AE50F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0" y="1362075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FF00"/>
                </a:solidFill>
              </a:rPr>
              <a:t>(n + </a:t>
            </a:r>
            <a:r>
              <a:rPr lang="en-GB" altLang="en-US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½)</a:t>
            </a: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FFFF00"/>
                </a:solidFill>
                <a:sym typeface="Symbol" panose="05050102010706020507" pitchFamily="18" charset="2"/>
              </a:rPr>
              <a:t></a:t>
            </a:r>
            <a:endParaRPr lang="en-US" altLang="en-US">
              <a:solidFill>
                <a:srgbClr val="FFFF00"/>
              </a:solidFill>
              <a:sym typeface="Symbol" panose="05050102010706020507" pitchFamily="18" charset="2"/>
            </a:endParaRPr>
          </a:p>
        </p:txBody>
      </p:sp>
      <p:sp>
        <p:nvSpPr>
          <p:cNvPr id="6182" name="Text Box 38">
            <a:extLst>
              <a:ext uri="{FF2B5EF4-FFF2-40B4-BE49-F238E27FC236}">
                <a16:creationId xmlns:a16="http://schemas.microsoft.com/office/drawing/2014/main" id="{80271F7B-19D7-50F9-0B78-6263C0DAA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8025" y="1876425"/>
            <a:ext cx="303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(where n is an integer)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83" name="Text Box 39">
            <a:extLst>
              <a:ext uri="{FF2B5EF4-FFF2-40B4-BE49-F238E27FC236}">
                <a16:creationId xmlns:a16="http://schemas.microsoft.com/office/drawing/2014/main" id="{8D7339C5-4E15-2637-6445-626FF5C60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446838"/>
            <a:ext cx="549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powerpoints at </a:t>
            </a:r>
            <a:r>
              <a:rPr lang="en-GB" altLang="en-US" sz="18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http://www.worldofteaching.com</a:t>
            </a:r>
            <a:endParaRPr lang="en-US" altLang="en-US" sz="180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" grpId="0" autoUpdateAnimBg="0"/>
      <p:bldP spid="6176" grpId="0" autoUpdateAnimBg="0"/>
      <p:bldP spid="6177" grpId="0" autoUpdateAnimBg="0"/>
      <p:bldP spid="6180" grpId="0" autoUpdateAnimBg="0"/>
      <p:bldP spid="6181" grpId="0" autoUpdateAnimBg="0"/>
      <p:bldP spid="618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0DD6D86-3D3D-63B8-C7EB-C2C8ED7D23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GB" altLang="en-US" sz="3600">
                <a:solidFill>
                  <a:schemeClr val="bg1"/>
                </a:solidFill>
              </a:rPr>
              <a:t>Two source interference</a:t>
            </a:r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9247" name="Text Box 31">
            <a:extLst>
              <a:ext uri="{FF2B5EF4-FFF2-40B4-BE49-F238E27FC236}">
                <a16:creationId xmlns:a16="http://schemas.microsoft.com/office/drawing/2014/main" id="{327703FB-8733-8244-AAF7-A721A4EA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2428875"/>
            <a:ext cx="813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The path difference is 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9248" name="Text Box 32">
            <a:extLst>
              <a:ext uri="{FF2B5EF4-FFF2-40B4-BE49-F238E27FC236}">
                <a16:creationId xmlns:a16="http://schemas.microsoft.com/office/drawing/2014/main" id="{64C0FE0D-A1CF-E3E0-CC2C-C804FE002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3114675"/>
            <a:ext cx="822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/>
          </a:p>
        </p:txBody>
      </p:sp>
      <p:sp>
        <p:nvSpPr>
          <p:cNvPr id="9249" name="Text Box 33">
            <a:extLst>
              <a:ext uri="{FF2B5EF4-FFF2-40B4-BE49-F238E27FC236}">
                <a16:creationId xmlns:a16="http://schemas.microsoft.com/office/drawing/2014/main" id="{EF15FF03-E49D-3E42-BFB8-AC3ADDC7A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4152900"/>
            <a:ext cx="675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>
                <a:solidFill>
                  <a:schemeClr val="bg1"/>
                </a:solidFill>
              </a:rPr>
              <a:t>   (n +</a:t>
            </a:r>
            <a:r>
              <a:rPr lang="en-GB" altLang="en-US"/>
              <a:t> </a:t>
            </a:r>
            <a:r>
              <a:rPr lang="en-GB" altLang="en-US">
                <a:solidFill>
                  <a:schemeClr val="bg1"/>
                </a:solidFill>
                <a:cs typeface="Times New Roman" panose="02020603050405020304" pitchFamily="18" charset="0"/>
              </a:rPr>
              <a:t>½)</a:t>
            </a:r>
            <a:r>
              <a:rPr lang="en-GB" altLang="en-US"/>
              <a:t> </a:t>
            </a:r>
            <a:r>
              <a:rPr lang="en-GB" altLang="en-US">
                <a:solidFill>
                  <a:schemeClr val="bg1"/>
                </a:solidFill>
                <a:sym typeface="Symbol" panose="05050102010706020507" pitchFamily="18" charset="2"/>
              </a:rPr>
              <a:t>  </a:t>
            </a:r>
            <a:r>
              <a:rPr lang="en-GB" altLang="en-US">
                <a:solidFill>
                  <a:schemeClr val="bg1"/>
                </a:solidFill>
              </a:rPr>
              <a:t>for destructive interference </a:t>
            </a:r>
            <a:endParaRPr lang="en-US" altLang="en-US"/>
          </a:p>
        </p:txBody>
      </p:sp>
      <p:sp>
        <p:nvSpPr>
          <p:cNvPr id="9251" name="Text Box 35">
            <a:extLst>
              <a:ext uri="{FF2B5EF4-FFF2-40B4-BE49-F238E27FC236}">
                <a16:creationId xmlns:a16="http://schemas.microsoft.com/office/drawing/2014/main" id="{18A0C6F3-2E55-5245-3DD5-368920315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3352800"/>
            <a:ext cx="531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>
                <a:solidFill>
                  <a:schemeClr val="bg1"/>
                </a:solidFill>
              </a:rPr>
              <a:t>   n</a:t>
            </a:r>
            <a:r>
              <a:rPr lang="en-GB" altLang="en-US">
                <a:solidFill>
                  <a:schemeClr val="bg1"/>
                </a:solidFill>
                <a:sym typeface="Symbol" panose="05050102010706020507" pitchFamily="18" charset="2"/>
              </a:rPr>
              <a:t></a:t>
            </a:r>
            <a:r>
              <a:rPr lang="en-GB" altLang="en-US">
                <a:solidFill>
                  <a:schemeClr val="bg1"/>
                </a:solidFill>
              </a:rPr>
              <a:t>  for constructive interference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47" grpId="0" autoUpdateAnimBg="0"/>
      <p:bldP spid="9249" grpId="0" autoUpdateAnimBg="0"/>
      <p:bldP spid="925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1B81E73E-0F3C-C0A0-B159-48C298555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187</Words>
  <Application>Microsoft Office PowerPoint</Application>
  <PresentationFormat>On-screen Show (4:3)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Symbol</vt:lpstr>
      <vt:lpstr>Arial</vt:lpstr>
      <vt:lpstr>Default Design</vt:lpstr>
      <vt:lpstr>Two source interference</vt:lpstr>
      <vt:lpstr>Two source interference</vt:lpstr>
      <vt:lpstr>Two source interference</vt:lpstr>
      <vt:lpstr>Two source interference</vt:lpstr>
      <vt:lpstr>Two source interference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source interference</dc:title>
  <dc:creator>Mr P Bell</dc:creator>
  <cp:lastModifiedBy>Nayan GRIFFITHS</cp:lastModifiedBy>
  <cp:revision>7</cp:revision>
  <dcterms:created xsi:type="dcterms:W3CDTF">2004-12-09T17:40:22Z</dcterms:created>
  <dcterms:modified xsi:type="dcterms:W3CDTF">2023-03-24T19:34:50Z</dcterms:modified>
</cp:coreProperties>
</file>